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5"/>
    <p:sldMasterId id="2147483752" r:id="rId6"/>
    <p:sldMasterId id="2147483753" r:id="rId7"/>
    <p:sldMasterId id="214748375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Lst>
  <p:sldSz cy="5143500" cx="9144000"/>
  <p:notesSz cx="6858000" cy="9144000"/>
  <p:embeddedFontLst>
    <p:embeddedFont>
      <p:font typeface="Anton"/>
      <p:regular r:id="rId79"/>
    </p:embeddedFont>
    <p:embeddedFont>
      <p:font typeface="Didact Gothic"/>
      <p:regular r:id="rId80"/>
    </p:embeddedFont>
    <p:embeddedFont>
      <p:font typeface="Helvetica Neue Light"/>
      <p:regular r:id="rId81"/>
      <p:bold r:id="rId82"/>
      <p:italic r:id="rId83"/>
      <p:boldItalic r:id="rId84"/>
    </p:embeddedFont>
    <p:embeddedFont>
      <p:font typeface="DM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2C9E291-AE05-4ED4-8B6B-3D61BB343E8A}">
  <a:tblStyle styleId="{92C9E291-AE05-4ED4-8B6B-3D61BB343E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33.xml"/><Relationship Id="rId86" Type="http://schemas.openxmlformats.org/officeDocument/2006/relationships/font" Target="fonts/DMSans-bold.fntdata"/><Relationship Id="rId41" Type="http://schemas.openxmlformats.org/officeDocument/2006/relationships/slide" Target="slides/slide32.xml"/><Relationship Id="rId85" Type="http://schemas.openxmlformats.org/officeDocument/2006/relationships/font" Target="fonts/DMSans-regular.fntdata"/><Relationship Id="rId44" Type="http://schemas.openxmlformats.org/officeDocument/2006/relationships/slide" Target="slides/slide35.xml"/><Relationship Id="rId88" Type="http://schemas.openxmlformats.org/officeDocument/2006/relationships/font" Target="fonts/DMSans-boldItalic.fntdata"/><Relationship Id="rId43" Type="http://schemas.openxmlformats.org/officeDocument/2006/relationships/slide" Target="slides/slide34.xml"/><Relationship Id="rId87" Type="http://schemas.openxmlformats.org/officeDocument/2006/relationships/font" Target="fonts/DMSans-italic.fntdata"/><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DidactGothic-regular.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slide" Target="slides/slide66.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77" Type="http://schemas.openxmlformats.org/officeDocument/2006/relationships/slide" Target="slides/slide68.xml"/><Relationship Id="rId32" Type="http://schemas.openxmlformats.org/officeDocument/2006/relationships/slide" Target="slides/slide23.xml"/><Relationship Id="rId76" Type="http://schemas.openxmlformats.org/officeDocument/2006/relationships/slide" Target="slides/slide67.xml"/><Relationship Id="rId35" Type="http://schemas.openxmlformats.org/officeDocument/2006/relationships/slide" Target="slides/slide26.xml"/><Relationship Id="rId79" Type="http://schemas.openxmlformats.org/officeDocument/2006/relationships/font" Target="fonts/Anton-regular.fntdata"/><Relationship Id="rId34" Type="http://schemas.openxmlformats.org/officeDocument/2006/relationships/slide" Target="slides/slide25.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6c40aca8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6c40aca8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4025524f9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4025524f9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4025524f9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4025524f9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4025524f9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4025524f9c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4025524f9c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4025524f9c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3ef325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3ef325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segundo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4025524f9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4025524f9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4025524f9c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4025524f9c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3ef32546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13ef32546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fc94854d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3fc94854d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3fc94854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3fc94854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00a73d5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00a73d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3fc94854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3fc94854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3fc94854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3fc94854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3fc94854d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3fc94854d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3fc94854d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3fc94854d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3fc94854d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3fc94854d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3fc94854d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3fc94854d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fc94854d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3fc94854d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3fc94854d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3fc94854d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3fc94854d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3fc94854d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3fc94854d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3fc94854d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500a73d5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500a73d5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3fc94854d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3fc94854d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3fc94854d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13fc94854d3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3fc94854d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3fc94854d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3fc94854d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3fc94854d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3fc94854d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3fc94854d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3fc94854d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3fc94854d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3fc94854d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13fc94854d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3fc94854d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3fc94854d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3fc94854d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3fc94854d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3fc94854d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3fc94854d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6c40aca8a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6c40aca8a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de clases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3fc94854d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3fc94854d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3fc94854d3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3fc94854d3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4202d9fec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4202d9fec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4202d9fec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4202d9fec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4202d9fec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4202d9fec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4202d9fece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4202d9fece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4202d9fec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4202d9fec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4202d9fece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4202d9fece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4202d9fece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4202d9fec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4202d9fece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4202d9fece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48a6cf1eb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48a6cf1eb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4202d9fece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4202d9fece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4202d9fece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4202d9fece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4202d9fece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4202d9fece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4202d9fece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4202d9fece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4202d9fece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4202d9fece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4202d9fece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4202d9fece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4202d9fece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4202d9fece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14202d9fece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14202d9fece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4202d9fece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4202d9fece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4202d9fece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4202d9fece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4b6c90cd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4b6c90cd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4202d9fece_2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4202d9fece_2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4202d9fece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4202d9fece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4202d9fece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4202d9fece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4202d9fece_2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4202d9fece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4202d9fece_2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4202d9fece_2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4202d9fece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4202d9fece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14202d9fece_2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14202d9fece_2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4202d9fece_2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4202d9fece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4202d9fece_2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4202d9fece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14b6c90cd5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14b6c90cd5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DM Sans"/>
                <a:ea typeface="DM Sans"/>
                <a:cs typeface="DM Sans"/>
                <a:sym typeface="DM Sans"/>
              </a:rPr>
              <a:t>No se edita</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3ef32546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3ef32546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4025524f9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4025524f9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4025524f9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4025524f9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3.png"/><Relationship Id="rId3" Type="http://schemas.openxmlformats.org/officeDocument/2006/relationships/image" Target="../media/image3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 Id="rId3" Type="http://schemas.openxmlformats.org/officeDocument/2006/relationships/image" Target="../media/image3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3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 Id="rId3"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34" name="Shape 334"/>
        <p:cNvGrpSpPr/>
        <p:nvPr/>
      </p:nvGrpSpPr>
      <p:grpSpPr>
        <a:xfrm>
          <a:off x="0" y="0"/>
          <a:ext cx="0" cy="0"/>
          <a:chOff x="0" y="0"/>
          <a:chExt cx="0" cy="0"/>
        </a:xfrm>
      </p:grpSpPr>
      <p:pic>
        <p:nvPicPr>
          <p:cNvPr id="335" name="Google Shape;335;p10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336" name="Shape 336"/>
        <p:cNvGrpSpPr/>
        <p:nvPr/>
      </p:nvGrpSpPr>
      <p:grpSpPr>
        <a:xfrm>
          <a:off x="0" y="0"/>
          <a:ext cx="0" cy="0"/>
          <a:chOff x="0" y="0"/>
          <a:chExt cx="0" cy="0"/>
        </a:xfrm>
      </p:grpSpPr>
      <p:sp>
        <p:nvSpPr>
          <p:cNvPr id="337" name="Google Shape;337;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8" name="Google Shape;338;p1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39" name="Google Shape;339;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40" name="Shape 340"/>
        <p:cNvGrpSpPr/>
        <p:nvPr/>
      </p:nvGrpSpPr>
      <p:grpSpPr>
        <a:xfrm>
          <a:off x="0" y="0"/>
          <a:ext cx="0" cy="0"/>
          <a:chOff x="0" y="0"/>
          <a:chExt cx="0" cy="0"/>
        </a:xfrm>
      </p:grpSpPr>
      <p:pic>
        <p:nvPicPr>
          <p:cNvPr id="341" name="Google Shape;341;p10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p10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8" name="Shape 58"/>
        <p:cNvGrpSpPr/>
        <p:nvPr/>
      </p:nvGrpSpPr>
      <p:grpSpPr>
        <a:xfrm>
          <a:off x="0" y="0"/>
          <a:ext cx="0" cy="0"/>
          <a:chOff x="0" y="0"/>
          <a:chExt cx="0" cy="0"/>
        </a:xfrm>
      </p:grpSpPr>
      <p:pic>
        <p:nvPicPr>
          <p:cNvPr id="59" name="Google Shape;59;p1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0" name="Shape 60"/>
        <p:cNvGrpSpPr/>
        <p:nvPr/>
      </p:nvGrpSpPr>
      <p:grpSpPr>
        <a:xfrm>
          <a:off x="0" y="0"/>
          <a:ext cx="0" cy="0"/>
          <a:chOff x="0" y="0"/>
          <a:chExt cx="0" cy="0"/>
        </a:xfrm>
      </p:grpSpPr>
      <p:pic>
        <p:nvPicPr>
          <p:cNvPr id="61" name="Google Shape;61;p1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5" name="Shape 65"/>
        <p:cNvGrpSpPr/>
        <p:nvPr/>
      </p:nvGrpSpPr>
      <p:grpSpPr>
        <a:xfrm>
          <a:off x="0" y="0"/>
          <a:ext cx="0" cy="0"/>
          <a:chOff x="0" y="0"/>
          <a:chExt cx="0" cy="0"/>
        </a:xfrm>
      </p:grpSpPr>
      <p:pic>
        <p:nvPicPr>
          <p:cNvPr id="66" name="Google Shape;66;p1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69" name="Shape 69"/>
        <p:cNvGrpSpPr/>
        <p:nvPr/>
      </p:nvGrpSpPr>
      <p:grpSpPr>
        <a:xfrm>
          <a:off x="0" y="0"/>
          <a:ext cx="0" cy="0"/>
          <a:chOff x="0" y="0"/>
          <a:chExt cx="0" cy="0"/>
        </a:xfrm>
      </p:grpSpPr>
      <p:sp>
        <p:nvSpPr>
          <p:cNvPr id="70" name="Google Shape;70;p2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72" name="Google Shape;72;p2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21"/>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21"/>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21"/>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21"/>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2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8" name="Google Shape;78;p2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 name="Google Shape;79;p2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2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2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2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3" name="Google Shape;83;p2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4" name="Google Shape;84;p2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85" name="Google Shape;85;p2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 name="Google Shape;86;p2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2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8" name="Google Shape;88;p21"/>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2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21"/>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1" name="Google Shape;91;p2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92" name="Google Shape;92;p2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101" name="Shape 101"/>
        <p:cNvGrpSpPr/>
        <p:nvPr/>
      </p:nvGrpSpPr>
      <p:grpSpPr>
        <a:xfrm>
          <a:off x="0" y="0"/>
          <a:ext cx="0" cy="0"/>
          <a:chOff x="0" y="0"/>
          <a:chExt cx="0" cy="0"/>
        </a:xfrm>
      </p:grpSpPr>
      <p:pic>
        <p:nvPicPr>
          <p:cNvPr id="102" name="Google Shape;102;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3" name="Google Shape;103;p26"/>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6"/>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105" name="Shape 105"/>
        <p:cNvGrpSpPr/>
        <p:nvPr/>
      </p:nvGrpSpPr>
      <p:grpSpPr>
        <a:xfrm>
          <a:off x="0" y="0"/>
          <a:ext cx="0" cy="0"/>
          <a:chOff x="0" y="0"/>
          <a:chExt cx="0" cy="0"/>
        </a:xfrm>
      </p:grpSpPr>
      <p:pic>
        <p:nvPicPr>
          <p:cNvPr id="106" name="Google Shape;106;p2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7" name="Google Shape;107;p27"/>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7"/>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13" name="Shape 11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14" name="Shape 114"/>
        <p:cNvGrpSpPr/>
        <p:nvPr/>
      </p:nvGrpSpPr>
      <p:grpSpPr>
        <a:xfrm>
          <a:off x="0" y="0"/>
          <a:ext cx="0" cy="0"/>
          <a:chOff x="0" y="0"/>
          <a:chExt cx="0" cy="0"/>
        </a:xfrm>
      </p:grpSpPr>
      <p:pic>
        <p:nvPicPr>
          <p:cNvPr id="115" name="Google Shape;115;p3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6" name="Shape 116"/>
        <p:cNvGrpSpPr/>
        <p:nvPr/>
      </p:nvGrpSpPr>
      <p:grpSpPr>
        <a:xfrm>
          <a:off x="0" y="0"/>
          <a:ext cx="0" cy="0"/>
          <a:chOff x="0" y="0"/>
          <a:chExt cx="0" cy="0"/>
        </a:xfrm>
      </p:grpSpPr>
      <p:sp>
        <p:nvSpPr>
          <p:cNvPr id="117" name="Google Shape;117;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8" name="Google Shape;118;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 name="Google Shape;11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 name="Shape 120"/>
        <p:cNvGrpSpPr/>
        <p:nvPr/>
      </p:nvGrpSpPr>
      <p:grpSpPr>
        <a:xfrm>
          <a:off x="0" y="0"/>
          <a:ext cx="0" cy="0"/>
          <a:chOff x="0" y="0"/>
          <a:chExt cx="0" cy="0"/>
        </a:xfrm>
      </p:grpSpPr>
      <p:sp>
        <p:nvSpPr>
          <p:cNvPr id="121" name="Google Shape;121;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2" name="Google Shape;122;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 name="Google Shape;12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24" name="Shape 124"/>
        <p:cNvGrpSpPr/>
        <p:nvPr/>
      </p:nvGrpSpPr>
      <p:grpSpPr>
        <a:xfrm>
          <a:off x="0" y="0"/>
          <a:ext cx="0" cy="0"/>
          <a:chOff x="0" y="0"/>
          <a:chExt cx="0" cy="0"/>
        </a:xfrm>
      </p:grpSpPr>
      <p:sp>
        <p:nvSpPr>
          <p:cNvPr id="125" name="Google Shape;125;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6" name="Google Shape;126;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28" name="Shape 128"/>
        <p:cNvGrpSpPr/>
        <p:nvPr/>
      </p:nvGrpSpPr>
      <p:grpSpPr>
        <a:xfrm>
          <a:off x="0" y="0"/>
          <a:ext cx="0" cy="0"/>
          <a:chOff x="0" y="0"/>
          <a:chExt cx="0" cy="0"/>
        </a:xfrm>
      </p:grpSpPr>
      <p:sp>
        <p:nvSpPr>
          <p:cNvPr id="129" name="Google Shape;129;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0" name="Google Shape;130;p3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32" name="Shape 132"/>
        <p:cNvGrpSpPr/>
        <p:nvPr/>
      </p:nvGrpSpPr>
      <p:grpSpPr>
        <a:xfrm>
          <a:off x="0" y="0"/>
          <a:ext cx="0" cy="0"/>
          <a:chOff x="0" y="0"/>
          <a:chExt cx="0" cy="0"/>
        </a:xfrm>
      </p:grpSpPr>
      <p:sp>
        <p:nvSpPr>
          <p:cNvPr id="133" name="Google Shape;133;p3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4" name="Google Shape;134;p3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 name="Google Shape;13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36" name="Shape 136"/>
        <p:cNvGrpSpPr/>
        <p:nvPr/>
      </p:nvGrpSpPr>
      <p:grpSpPr>
        <a:xfrm>
          <a:off x="0" y="0"/>
          <a:ext cx="0" cy="0"/>
          <a:chOff x="0" y="0"/>
          <a:chExt cx="0" cy="0"/>
        </a:xfrm>
      </p:grpSpPr>
      <p:sp>
        <p:nvSpPr>
          <p:cNvPr id="137" name="Google Shape;137;p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8" name="Google Shape;138;p3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40" name="Shape 140"/>
        <p:cNvGrpSpPr/>
        <p:nvPr/>
      </p:nvGrpSpPr>
      <p:grpSpPr>
        <a:xfrm>
          <a:off x="0" y="0"/>
          <a:ext cx="0" cy="0"/>
          <a:chOff x="0" y="0"/>
          <a:chExt cx="0" cy="0"/>
        </a:xfrm>
      </p:grpSpPr>
      <p:sp>
        <p:nvSpPr>
          <p:cNvPr id="141" name="Google Shape;141;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2" name="Google Shape;142;p3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3" name="Google Shape;14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44" name="Shape 144"/>
        <p:cNvGrpSpPr/>
        <p:nvPr/>
      </p:nvGrpSpPr>
      <p:grpSpPr>
        <a:xfrm>
          <a:off x="0" y="0"/>
          <a:ext cx="0" cy="0"/>
          <a:chOff x="0" y="0"/>
          <a:chExt cx="0" cy="0"/>
        </a:xfrm>
      </p:grpSpPr>
      <p:sp>
        <p:nvSpPr>
          <p:cNvPr id="145" name="Google Shape;14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6" name="Google Shape;146;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7" name="Google Shape;1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48" name="Shape 148"/>
        <p:cNvGrpSpPr/>
        <p:nvPr/>
      </p:nvGrpSpPr>
      <p:grpSpPr>
        <a:xfrm>
          <a:off x="0" y="0"/>
          <a:ext cx="0" cy="0"/>
          <a:chOff x="0" y="0"/>
          <a:chExt cx="0" cy="0"/>
        </a:xfrm>
      </p:grpSpPr>
      <p:sp>
        <p:nvSpPr>
          <p:cNvPr id="149" name="Google Shape;14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 name="Google Shape;15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1" name="Google Shape;15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52" name="Shape 152"/>
        <p:cNvGrpSpPr/>
        <p:nvPr/>
      </p:nvGrpSpPr>
      <p:grpSpPr>
        <a:xfrm>
          <a:off x="0" y="0"/>
          <a:ext cx="0" cy="0"/>
          <a:chOff x="0" y="0"/>
          <a:chExt cx="0" cy="0"/>
        </a:xfrm>
      </p:grpSpPr>
      <p:sp>
        <p:nvSpPr>
          <p:cNvPr id="153" name="Google Shape;15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4" name="Google Shape;15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5" name="Google Shape;15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56" name="Shape 156"/>
        <p:cNvGrpSpPr/>
        <p:nvPr/>
      </p:nvGrpSpPr>
      <p:grpSpPr>
        <a:xfrm>
          <a:off x="0" y="0"/>
          <a:ext cx="0" cy="0"/>
          <a:chOff x="0" y="0"/>
          <a:chExt cx="0" cy="0"/>
        </a:xfrm>
      </p:grpSpPr>
      <p:sp>
        <p:nvSpPr>
          <p:cNvPr id="157" name="Google Shape;157;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8" name="Google Shape;158;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60" name="Shape 160"/>
        <p:cNvGrpSpPr/>
        <p:nvPr/>
      </p:nvGrpSpPr>
      <p:grpSpPr>
        <a:xfrm>
          <a:off x="0" y="0"/>
          <a:ext cx="0" cy="0"/>
          <a:chOff x="0" y="0"/>
          <a:chExt cx="0" cy="0"/>
        </a:xfrm>
      </p:grpSpPr>
      <p:sp>
        <p:nvSpPr>
          <p:cNvPr id="161" name="Google Shape;161;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2" name="Google Shape;162;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64" name="Shape 164"/>
        <p:cNvGrpSpPr/>
        <p:nvPr/>
      </p:nvGrpSpPr>
      <p:grpSpPr>
        <a:xfrm>
          <a:off x="0" y="0"/>
          <a:ext cx="0" cy="0"/>
          <a:chOff x="0" y="0"/>
          <a:chExt cx="0" cy="0"/>
        </a:xfrm>
      </p:grpSpPr>
      <p:sp>
        <p:nvSpPr>
          <p:cNvPr id="165" name="Google Shape;165;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6" name="Google Shape;166;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68" name="Shape 168"/>
        <p:cNvGrpSpPr/>
        <p:nvPr/>
      </p:nvGrpSpPr>
      <p:grpSpPr>
        <a:xfrm>
          <a:off x="0" y="0"/>
          <a:ext cx="0" cy="0"/>
          <a:chOff x="0" y="0"/>
          <a:chExt cx="0" cy="0"/>
        </a:xfrm>
      </p:grpSpPr>
      <p:sp>
        <p:nvSpPr>
          <p:cNvPr id="169" name="Google Shape;169;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0" name="Google Shape;170;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1" name="Google Shape;1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72" name="Shape 172"/>
        <p:cNvGrpSpPr/>
        <p:nvPr/>
      </p:nvGrpSpPr>
      <p:grpSpPr>
        <a:xfrm>
          <a:off x="0" y="0"/>
          <a:ext cx="0" cy="0"/>
          <a:chOff x="0" y="0"/>
          <a:chExt cx="0" cy="0"/>
        </a:xfrm>
      </p:grpSpPr>
      <p:sp>
        <p:nvSpPr>
          <p:cNvPr id="173" name="Google Shape;17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4" name="Google Shape;174;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5" name="Google Shape;17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76" name="Shape 176"/>
        <p:cNvGrpSpPr/>
        <p:nvPr/>
      </p:nvGrpSpPr>
      <p:grpSpPr>
        <a:xfrm>
          <a:off x="0" y="0"/>
          <a:ext cx="0" cy="0"/>
          <a:chOff x="0" y="0"/>
          <a:chExt cx="0" cy="0"/>
        </a:xfrm>
      </p:grpSpPr>
      <p:sp>
        <p:nvSpPr>
          <p:cNvPr id="177" name="Google Shape;177;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8" name="Google Shape;178;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80" name="Shape 180"/>
        <p:cNvGrpSpPr/>
        <p:nvPr/>
      </p:nvGrpSpPr>
      <p:grpSpPr>
        <a:xfrm>
          <a:off x="0" y="0"/>
          <a:ext cx="0" cy="0"/>
          <a:chOff x="0" y="0"/>
          <a:chExt cx="0" cy="0"/>
        </a:xfrm>
      </p:grpSpPr>
      <p:sp>
        <p:nvSpPr>
          <p:cNvPr id="181" name="Google Shape;181;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82" name="Google Shape;182;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84" name="Shape 184"/>
        <p:cNvGrpSpPr/>
        <p:nvPr/>
      </p:nvGrpSpPr>
      <p:grpSpPr>
        <a:xfrm>
          <a:off x="0" y="0"/>
          <a:ext cx="0" cy="0"/>
          <a:chOff x="0" y="0"/>
          <a:chExt cx="0" cy="0"/>
        </a:xfrm>
      </p:grpSpPr>
      <p:sp>
        <p:nvSpPr>
          <p:cNvPr id="185" name="Google Shape;185;p4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6" name="Google Shape;186;p4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7" name="Google Shape;18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88" name="Shape 188"/>
        <p:cNvGrpSpPr/>
        <p:nvPr/>
      </p:nvGrpSpPr>
      <p:grpSpPr>
        <a:xfrm>
          <a:off x="0" y="0"/>
          <a:ext cx="0" cy="0"/>
          <a:chOff x="0" y="0"/>
          <a:chExt cx="0" cy="0"/>
        </a:xfrm>
      </p:grpSpPr>
      <p:sp>
        <p:nvSpPr>
          <p:cNvPr id="189" name="Google Shape;18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0" name="Google Shape;190;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91" name="Google Shape;19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4" name="Shape 194"/>
        <p:cNvGrpSpPr/>
        <p:nvPr/>
      </p:nvGrpSpPr>
      <p:grpSpPr>
        <a:xfrm>
          <a:off x="0" y="0"/>
          <a:ext cx="0" cy="0"/>
          <a:chOff x="0" y="0"/>
          <a:chExt cx="0" cy="0"/>
        </a:xfrm>
      </p:grpSpPr>
      <p:pic>
        <p:nvPicPr>
          <p:cNvPr id="195" name="Google Shape;195;p5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6" name="Shape 196"/>
        <p:cNvGrpSpPr/>
        <p:nvPr/>
      </p:nvGrpSpPr>
      <p:grpSpPr>
        <a:xfrm>
          <a:off x="0" y="0"/>
          <a:ext cx="0" cy="0"/>
          <a:chOff x="0" y="0"/>
          <a:chExt cx="0" cy="0"/>
        </a:xfrm>
      </p:grpSpPr>
      <p:pic>
        <p:nvPicPr>
          <p:cNvPr id="197" name="Google Shape;197;p53"/>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5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5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11" name="Shape 211"/>
        <p:cNvGrpSpPr/>
        <p:nvPr/>
      </p:nvGrpSpPr>
      <p:grpSpPr>
        <a:xfrm>
          <a:off x="0" y="0"/>
          <a:ext cx="0" cy="0"/>
          <a:chOff x="0" y="0"/>
          <a:chExt cx="0" cy="0"/>
        </a:xfrm>
      </p:grpSpPr>
      <p:pic>
        <p:nvPicPr>
          <p:cNvPr id="212" name="Google Shape;212;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13" name="Shape 213"/>
        <p:cNvGrpSpPr/>
        <p:nvPr/>
      </p:nvGrpSpPr>
      <p:grpSpPr>
        <a:xfrm>
          <a:off x="0" y="0"/>
          <a:ext cx="0" cy="0"/>
          <a:chOff x="0" y="0"/>
          <a:chExt cx="0" cy="0"/>
        </a:xfrm>
      </p:grpSpPr>
      <p:pic>
        <p:nvPicPr>
          <p:cNvPr id="214" name="Google Shape;214;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6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6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24" name="Shape 224"/>
        <p:cNvGrpSpPr/>
        <p:nvPr/>
      </p:nvGrpSpPr>
      <p:grpSpPr>
        <a:xfrm>
          <a:off x="0" y="0"/>
          <a:ext cx="0" cy="0"/>
          <a:chOff x="0" y="0"/>
          <a:chExt cx="0" cy="0"/>
        </a:xfrm>
      </p:grpSpPr>
      <p:pic>
        <p:nvPicPr>
          <p:cNvPr id="225" name="Google Shape;225;p6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26" name="Shape 226"/>
        <p:cNvGrpSpPr/>
        <p:nvPr/>
      </p:nvGrpSpPr>
      <p:grpSpPr>
        <a:xfrm>
          <a:off x="0" y="0"/>
          <a:ext cx="0" cy="0"/>
          <a:chOff x="0" y="0"/>
          <a:chExt cx="0" cy="0"/>
        </a:xfrm>
      </p:grpSpPr>
      <p:pic>
        <p:nvPicPr>
          <p:cNvPr id="227" name="Google Shape;227;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id="229" name="Google Shape;229;p6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33" name="Shape 233"/>
        <p:cNvGrpSpPr/>
        <p:nvPr/>
      </p:nvGrpSpPr>
      <p:grpSpPr>
        <a:xfrm>
          <a:off x="0" y="0"/>
          <a:ext cx="0" cy="0"/>
          <a:chOff x="0" y="0"/>
          <a:chExt cx="0" cy="0"/>
        </a:xfrm>
      </p:grpSpPr>
      <p:pic>
        <p:nvPicPr>
          <p:cNvPr id="234" name="Google Shape;234;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7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6">
  <p:cSld name="SECTION_HEADER_1_1_1_1_1_1_1_8">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7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5" name="Shape 245"/>
        <p:cNvGrpSpPr/>
        <p:nvPr/>
      </p:nvGrpSpPr>
      <p:grpSpPr>
        <a:xfrm>
          <a:off x="0" y="0"/>
          <a:ext cx="0" cy="0"/>
          <a:chOff x="0" y="0"/>
          <a:chExt cx="0" cy="0"/>
        </a:xfrm>
      </p:grpSpPr>
      <p:sp>
        <p:nvSpPr>
          <p:cNvPr id="246" name="Google Shape;246;p7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7" name="Google Shape;247;p7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8" name="Google Shape;248;p7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7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id="258" name="Google Shape;258;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59" name="Shape 259"/>
        <p:cNvGrpSpPr/>
        <p:nvPr/>
      </p:nvGrpSpPr>
      <p:grpSpPr>
        <a:xfrm>
          <a:off x="0" y="0"/>
          <a:ext cx="0" cy="0"/>
          <a:chOff x="0" y="0"/>
          <a:chExt cx="0" cy="0"/>
        </a:xfrm>
      </p:grpSpPr>
      <p:pic>
        <p:nvPicPr>
          <p:cNvPr id="260" name="Google Shape;260;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8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64" name="Shape 264"/>
        <p:cNvGrpSpPr/>
        <p:nvPr/>
      </p:nvGrpSpPr>
      <p:grpSpPr>
        <a:xfrm>
          <a:off x="0" y="0"/>
          <a:ext cx="0" cy="0"/>
          <a:chOff x="0" y="0"/>
          <a:chExt cx="0" cy="0"/>
        </a:xfrm>
      </p:grpSpPr>
      <p:pic>
        <p:nvPicPr>
          <p:cNvPr id="265" name="Google Shape;265;p8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id="267" name="Google Shape;267;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68" name="Shape 268"/>
        <p:cNvGrpSpPr/>
        <p:nvPr/>
      </p:nvGrpSpPr>
      <p:grpSpPr>
        <a:xfrm>
          <a:off x="0" y="0"/>
          <a:ext cx="0" cy="0"/>
          <a:chOff x="0" y="0"/>
          <a:chExt cx="0" cy="0"/>
        </a:xfrm>
      </p:grpSpPr>
      <p:pic>
        <p:nvPicPr>
          <p:cNvPr id="269" name="Google Shape;269;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270" name="Shape 270"/>
        <p:cNvGrpSpPr/>
        <p:nvPr/>
      </p:nvGrpSpPr>
      <p:grpSpPr>
        <a:xfrm>
          <a:off x="0" y="0"/>
          <a:ext cx="0" cy="0"/>
          <a:chOff x="0" y="0"/>
          <a:chExt cx="0" cy="0"/>
        </a:xfrm>
      </p:grpSpPr>
      <p:pic>
        <p:nvPicPr>
          <p:cNvPr id="271" name="Google Shape;271;p8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2" name="Shape 272"/>
        <p:cNvGrpSpPr/>
        <p:nvPr/>
      </p:nvGrpSpPr>
      <p:grpSpPr>
        <a:xfrm>
          <a:off x="0" y="0"/>
          <a:ext cx="0" cy="0"/>
          <a:chOff x="0" y="0"/>
          <a:chExt cx="0" cy="0"/>
        </a:xfrm>
      </p:grpSpPr>
      <p:sp>
        <p:nvSpPr>
          <p:cNvPr id="273" name="Google Shape;273;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 name="Google Shape;274;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75" name="Google Shape;275;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0" name="Shape 280"/>
        <p:cNvGrpSpPr/>
        <p:nvPr/>
      </p:nvGrpSpPr>
      <p:grpSpPr>
        <a:xfrm>
          <a:off x="0" y="0"/>
          <a:ext cx="0" cy="0"/>
          <a:chOff x="0" y="0"/>
          <a:chExt cx="0" cy="0"/>
        </a:xfrm>
      </p:grpSpPr>
      <p:sp>
        <p:nvSpPr>
          <p:cNvPr id="281" name="Google Shape;281;p8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2" name="Google Shape;282;p8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3" name="Google Shape;283;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4" name="Shape 284"/>
        <p:cNvGrpSpPr/>
        <p:nvPr/>
      </p:nvGrpSpPr>
      <p:grpSpPr>
        <a:xfrm>
          <a:off x="0" y="0"/>
          <a:ext cx="0" cy="0"/>
          <a:chOff x="0" y="0"/>
          <a:chExt cx="0" cy="0"/>
        </a:xfrm>
      </p:grpSpPr>
      <p:sp>
        <p:nvSpPr>
          <p:cNvPr id="285" name="Google Shape;285;p8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6" name="Google Shape;286;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 name="Shape 287"/>
        <p:cNvGrpSpPr/>
        <p:nvPr/>
      </p:nvGrpSpPr>
      <p:grpSpPr>
        <a:xfrm>
          <a:off x="0" y="0"/>
          <a:ext cx="0" cy="0"/>
          <a:chOff x="0" y="0"/>
          <a:chExt cx="0" cy="0"/>
        </a:xfrm>
      </p:grpSpPr>
      <p:sp>
        <p:nvSpPr>
          <p:cNvPr id="288" name="Google Shape;288;p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9" name="Google Shape;289;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0" name="Google Shape;290;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1" name="Shape 291"/>
        <p:cNvGrpSpPr/>
        <p:nvPr/>
      </p:nvGrpSpPr>
      <p:grpSpPr>
        <a:xfrm>
          <a:off x="0" y="0"/>
          <a:ext cx="0" cy="0"/>
          <a:chOff x="0" y="0"/>
          <a:chExt cx="0" cy="0"/>
        </a:xfrm>
      </p:grpSpPr>
      <p:sp>
        <p:nvSpPr>
          <p:cNvPr id="292" name="Google Shape;292;p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3" name="Google Shape;293;p9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4" name="Google Shape;294;p9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5" name="Google Shape;295;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8" name="Google Shape;298;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9" name="Shape 299"/>
        <p:cNvGrpSpPr/>
        <p:nvPr/>
      </p:nvGrpSpPr>
      <p:grpSpPr>
        <a:xfrm>
          <a:off x="0" y="0"/>
          <a:ext cx="0" cy="0"/>
          <a:chOff x="0" y="0"/>
          <a:chExt cx="0" cy="0"/>
        </a:xfrm>
      </p:grpSpPr>
      <p:sp>
        <p:nvSpPr>
          <p:cNvPr id="300" name="Google Shape;300;p9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1" name="Google Shape;301;p9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2" name="Google Shape;302;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3" name="Shape 303"/>
        <p:cNvGrpSpPr/>
        <p:nvPr/>
      </p:nvGrpSpPr>
      <p:grpSpPr>
        <a:xfrm>
          <a:off x="0" y="0"/>
          <a:ext cx="0" cy="0"/>
          <a:chOff x="0" y="0"/>
          <a:chExt cx="0" cy="0"/>
        </a:xfrm>
      </p:grpSpPr>
      <p:sp>
        <p:nvSpPr>
          <p:cNvPr id="304" name="Google Shape;304;p9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5" name="Google Shape;305;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 name="Shape 306"/>
        <p:cNvGrpSpPr/>
        <p:nvPr/>
      </p:nvGrpSpPr>
      <p:grpSpPr>
        <a:xfrm>
          <a:off x="0" y="0"/>
          <a:ext cx="0" cy="0"/>
          <a:chOff x="0" y="0"/>
          <a:chExt cx="0" cy="0"/>
        </a:xfrm>
      </p:grpSpPr>
      <p:sp>
        <p:nvSpPr>
          <p:cNvPr id="307" name="Google Shape;307;p9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9" name="Google Shape;309;p9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0" name="Google Shape;310;p9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1" name="Google Shape;311;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2" name="Shape 312"/>
        <p:cNvGrpSpPr/>
        <p:nvPr/>
      </p:nvGrpSpPr>
      <p:grpSpPr>
        <a:xfrm>
          <a:off x="0" y="0"/>
          <a:ext cx="0" cy="0"/>
          <a:chOff x="0" y="0"/>
          <a:chExt cx="0" cy="0"/>
        </a:xfrm>
      </p:grpSpPr>
      <p:sp>
        <p:nvSpPr>
          <p:cNvPr id="313" name="Google Shape;313;p9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14" name="Google Shape;314;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5" name="Shape 315"/>
        <p:cNvGrpSpPr/>
        <p:nvPr/>
      </p:nvGrpSpPr>
      <p:grpSpPr>
        <a:xfrm>
          <a:off x="0" y="0"/>
          <a:ext cx="0" cy="0"/>
          <a:chOff x="0" y="0"/>
          <a:chExt cx="0" cy="0"/>
        </a:xfrm>
      </p:grpSpPr>
      <p:sp>
        <p:nvSpPr>
          <p:cNvPr id="316" name="Google Shape;316;p9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17" name="Google Shape;317;p9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8" name="Google Shape;318;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 name="Shape 319"/>
        <p:cNvGrpSpPr/>
        <p:nvPr/>
      </p:nvGrpSpPr>
      <p:grpSpPr>
        <a:xfrm>
          <a:off x="0" y="0"/>
          <a:ext cx="0" cy="0"/>
          <a:chOff x="0" y="0"/>
          <a:chExt cx="0" cy="0"/>
        </a:xfrm>
      </p:grpSpPr>
      <p:sp>
        <p:nvSpPr>
          <p:cNvPr id="320" name="Google Shape;320;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21" name="Shape 321"/>
        <p:cNvGrpSpPr/>
        <p:nvPr/>
      </p:nvGrpSpPr>
      <p:grpSpPr>
        <a:xfrm>
          <a:off x="0" y="0"/>
          <a:ext cx="0" cy="0"/>
          <a:chOff x="0" y="0"/>
          <a:chExt cx="0" cy="0"/>
        </a:xfrm>
      </p:grpSpPr>
      <p:pic>
        <p:nvPicPr>
          <p:cNvPr id="322" name="Google Shape;322;p9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3" name="Shape 323"/>
        <p:cNvGrpSpPr/>
        <p:nvPr/>
      </p:nvGrpSpPr>
      <p:grpSpPr>
        <a:xfrm>
          <a:off x="0" y="0"/>
          <a:ext cx="0" cy="0"/>
          <a:chOff x="0" y="0"/>
          <a:chExt cx="0" cy="0"/>
        </a:xfrm>
      </p:grpSpPr>
      <p:pic>
        <p:nvPicPr>
          <p:cNvPr id="324" name="Google Shape;324;p9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25" name="Shape 325"/>
        <p:cNvGrpSpPr/>
        <p:nvPr/>
      </p:nvGrpSpPr>
      <p:grpSpPr>
        <a:xfrm>
          <a:off x="0" y="0"/>
          <a:ext cx="0" cy="0"/>
          <a:chOff x="0" y="0"/>
          <a:chExt cx="0" cy="0"/>
        </a:xfrm>
      </p:grpSpPr>
      <p:pic>
        <p:nvPicPr>
          <p:cNvPr id="326" name="Google Shape;326;p10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10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 name="Google Shape;329;p10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330" name="Shape 330"/>
        <p:cNvGrpSpPr/>
        <p:nvPr/>
      </p:nvGrpSpPr>
      <p:grpSpPr>
        <a:xfrm>
          <a:off x="0" y="0"/>
          <a:ext cx="0" cy="0"/>
          <a:chOff x="0" y="0"/>
          <a:chExt cx="0" cy="0"/>
        </a:xfrm>
      </p:grpSpPr>
      <p:pic>
        <p:nvPicPr>
          <p:cNvPr id="331" name="Google Shape;331;p10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32" name="Shape 332"/>
        <p:cNvGrpSpPr/>
        <p:nvPr/>
      </p:nvGrpSpPr>
      <p:grpSpPr>
        <a:xfrm>
          <a:off x="0" y="0"/>
          <a:ext cx="0" cy="0"/>
          <a:chOff x="0" y="0"/>
          <a:chExt cx="0" cy="0"/>
        </a:xfrm>
      </p:grpSpPr>
      <p:pic>
        <p:nvPicPr>
          <p:cNvPr id="333" name="Google Shape;333;p10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3" Type="http://schemas.openxmlformats.org/officeDocument/2006/relationships/slideLayout" Target="../slideLayouts/slideLayout69.xml"/><Relationship Id="rId52" Type="http://schemas.openxmlformats.org/officeDocument/2006/relationships/slideLayout" Target="../slideLayouts/slideLayout6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54" Type="http://schemas.openxmlformats.org/officeDocument/2006/relationships/theme" Target="../theme/theme1.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4"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20" Type="http://schemas.openxmlformats.org/officeDocument/2006/relationships/slideLayout" Target="../slideLayouts/slideLayout102.xml"/><Relationship Id="rId22" Type="http://schemas.openxmlformats.org/officeDocument/2006/relationships/theme" Target="../theme/theme5.xml"/><Relationship Id="rId21" Type="http://schemas.openxmlformats.org/officeDocument/2006/relationships/slideLayout" Target="../slideLayouts/slideLayout103.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1" name="Shape 241"/>
        <p:cNvGrpSpPr/>
        <p:nvPr/>
      </p:nvGrpSpPr>
      <p:grpSpPr>
        <a:xfrm>
          <a:off x="0" y="0"/>
          <a:ext cx="0" cy="0"/>
          <a:chOff x="0" y="0"/>
          <a:chExt cx="0" cy="0"/>
        </a:xfrm>
      </p:grpSpPr>
      <p:sp>
        <p:nvSpPr>
          <p:cNvPr id="242" name="Google Shape;242;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43" name="Google Shape;243;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44" name="Google Shape;244;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6" name="Shape 276"/>
        <p:cNvGrpSpPr/>
        <p:nvPr/>
      </p:nvGrpSpPr>
      <p:grpSpPr>
        <a:xfrm>
          <a:off x="0" y="0"/>
          <a:ext cx="0" cy="0"/>
          <a:chOff x="0" y="0"/>
          <a:chExt cx="0" cy="0"/>
        </a:xfrm>
      </p:grpSpPr>
      <p:sp>
        <p:nvSpPr>
          <p:cNvPr id="277" name="Google Shape;277;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8" name="Google Shape;278;p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79" name="Google Shape;279;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5.xml"/><Relationship Id="rId3"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 Id="rId7" Type="http://schemas.openxmlformats.org/officeDocument/2006/relationships/hyperlink" Target="https://drive.google.com/drive/folders/1S1kQxNph8Wb3hNxa0sQ9UBjoooohHVYk?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 Id="rId3"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 Id="rId3" Type="http://schemas.openxmlformats.org/officeDocument/2006/relationships/image" Target="../media/image5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 Id="rId7" Type="http://schemas.openxmlformats.org/officeDocument/2006/relationships/hyperlink" Target="https://drive.google.com/drive/folders/1S1kQxNph8Wb3hNxa0sQ9UBjoooohHVYk?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 Id="rId7" Type="http://schemas.openxmlformats.org/officeDocument/2006/relationships/hyperlink" Target="https://drive.google.com/drive/folders/1S1kQxNph8Wb3hNxa0sQ9UBjoooohHVYk?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 Id="rId7" Type="http://schemas.openxmlformats.org/officeDocument/2006/relationships/hyperlink" Target="https://drive.google.com/drive/folders/1S1kQxNph8Wb3hNxa0sQ9UBjoooohHVYk?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9.xml"/><Relationship Id="rId3"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xml"/><Relationship Id="rId3" Type="http://schemas.openxmlformats.org/officeDocument/2006/relationships/hyperlink" Target="https://docs.google.com/presentation/d/12s4hGzIfqix4c68r0gv8Kf9ypgqg2WC2xQVYT52MvvA/edit#slide=id.gf48a4f4df5_0_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1.xml"/><Relationship Id="rId3" Type="http://schemas.openxmlformats.org/officeDocument/2006/relationships/image" Target="../media/image70.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3.xml"/><Relationship Id="rId3"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 Id="rId3" Type="http://schemas.openxmlformats.org/officeDocument/2006/relationships/image" Target="../media/image56.png"/><Relationship Id="rId4" Type="http://schemas.openxmlformats.org/officeDocument/2006/relationships/image" Target="../media/image5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 Id="rId7" Type="http://schemas.openxmlformats.org/officeDocument/2006/relationships/hyperlink" Target="https://drive.google.com/drive/folders/1S1kQxNph8Wb3hNxa0sQ9UBjoooohHVYk?usp=shar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 Id="rId7" Type="http://schemas.openxmlformats.org/officeDocument/2006/relationships/hyperlink" Target="https://drive.google.com/drive/folders/1S1kQxNph8Wb3hNxa0sQ9UBjoooohHVYk?usp=shar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9.xml"/><Relationship Id="rId3"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6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56.png"/><Relationship Id="rId7" Type="http://schemas.openxmlformats.org/officeDocument/2006/relationships/hyperlink" Target="https://drive.google.com/drive/folders/1S1kQxNph8Wb3hNxa0sQ9UBjoooohHVYk?usp=shar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7.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1.xml"/><Relationship Id="rId3"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 Id="rId7" Type="http://schemas.openxmlformats.org/officeDocument/2006/relationships/hyperlink" Target="https://drive.google.com/drive/folders/1S1kQxNph8Wb3hNxa0sQ9UBjoooohHVYk?usp=shar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 Id="rId7" Type="http://schemas.openxmlformats.org/officeDocument/2006/relationships/hyperlink" Target="https://drive.google.com/drive/folders/1S1kQxNph8Wb3hNxa0sQ9UBjoooohHVYk?usp=sharing" TargetMode="External"/><Relationship Id="rId8"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7.xml"/><Relationship Id="rId3"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8.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 Id="rId7" Type="http://schemas.openxmlformats.org/officeDocument/2006/relationships/hyperlink" Target="https://drive.google.com/drive/folders/1S1kQxNph8Wb3hNxa0sQ9UBjoooohHVYk?usp=sharin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69.xml"/><Relationship Id="rId3" Type="http://schemas.openxmlformats.org/officeDocument/2006/relationships/image" Target="../media/image7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hyperlink" Target="https://drive.google.com/drive/folders/1S1kQxNph8Wb3hNxa0sQ9UBjoooohHVYk?usp=sharing" TargetMode="External"/><Relationship Id="rId7" Type="http://schemas.openxmlformats.org/officeDocument/2006/relationships/hyperlink" Target="https://drive.google.com/drive/folders/1S1kQxNph8Wb3hNxa0sQ9UBjoooohHVYk?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08"/>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Diseño UX/UI</a:t>
            </a:r>
            <a:endParaRPr b="1" sz="4000">
              <a:solidFill>
                <a:srgbClr val="EAFF6A"/>
              </a:solidFill>
              <a:latin typeface="DM Sans"/>
              <a:ea typeface="DM Sans"/>
              <a:cs typeface="DM Sans"/>
              <a:sym typeface="DM Sans"/>
            </a:endParaRPr>
          </a:p>
        </p:txBody>
      </p:sp>
      <p:sp>
        <p:nvSpPr>
          <p:cNvPr id="350" name="Google Shape;350;p10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MANUAL DE PRÁCTICAS</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pSp>
        <p:nvGrpSpPr>
          <p:cNvPr id="452" name="Google Shape;452;p117"/>
          <p:cNvGrpSpPr/>
          <p:nvPr/>
        </p:nvGrpSpPr>
        <p:grpSpPr>
          <a:xfrm>
            <a:off x="4202558" y="994173"/>
            <a:ext cx="738900" cy="738900"/>
            <a:chOff x="3137108" y="2467173"/>
            <a:chExt cx="738900" cy="738900"/>
          </a:xfrm>
        </p:grpSpPr>
        <p:sp>
          <p:nvSpPr>
            <p:cNvPr id="453" name="Google Shape;453;p11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 name="Google Shape;454;p11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55" name="Google Shape;455;p11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User persona y benchmarking</a:t>
            </a:r>
            <a:endParaRPr b="1" sz="4000">
              <a:solidFill>
                <a:schemeClr val="dk1"/>
              </a:solidFill>
              <a:highlight>
                <a:srgbClr val="EAFF6A"/>
              </a:highlight>
              <a:latin typeface="DM Sans"/>
              <a:ea typeface="DM Sans"/>
              <a:cs typeface="DM Sans"/>
              <a:sym typeface="DM Sans"/>
            </a:endParaRPr>
          </a:p>
        </p:txBody>
      </p:sp>
      <p:sp>
        <p:nvSpPr>
          <p:cNvPr id="456" name="Google Shape;456;p117"/>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Comenzaremos creando las proto personas (versión preliminar de los user persona). Además, podrás armar un benchmarking competencia para tu proyecto.</a:t>
            </a:r>
            <a:endParaRPr sz="2000">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11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2" name="Google Shape;462;p118"/>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2.ª PRÁCTICA</a:t>
            </a:r>
            <a:endParaRPr>
              <a:latin typeface="DM Sans"/>
              <a:ea typeface="DM Sans"/>
              <a:cs typeface="DM Sans"/>
              <a:sym typeface="DM Sans"/>
            </a:endParaRPr>
          </a:p>
        </p:txBody>
      </p:sp>
      <p:pic>
        <p:nvPicPr>
          <p:cNvPr id="463" name="Google Shape;463;p118"/>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64" name="Google Shape;464;p118"/>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5" name="Google Shape;465;p118"/>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66" name="Google Shape;466;p118"/>
          <p:cNvSpPr txBox="1"/>
          <p:nvPr/>
        </p:nvSpPr>
        <p:spPr>
          <a:xfrm>
            <a:off x="469200" y="1525175"/>
            <a:ext cx="3843300" cy="316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En una primera instancia, crear él o las proto personas harán uso de tu proyecto final. Definir al menos dos personas. En una segunda instancia, realizar un benchmarking qué tenga como objetivo la búsqueda de competidores referentes (te puedes ayudar buscando aplicaciones que usarían los usuarios de tu proyecto).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Identificar cuáles serán las apps con las que se hará la comparación. Comparar y evaluar de 3 a 5 posibles competidores directos o indirectos.</a:t>
            </a:r>
            <a:endParaRPr sz="1250">
              <a:solidFill>
                <a:schemeClr val="dk1"/>
              </a:solidFill>
              <a:latin typeface="DM Sans"/>
              <a:ea typeface="DM Sans"/>
              <a:cs typeface="DM Sans"/>
              <a:sym typeface="DM Sans"/>
            </a:endParaRPr>
          </a:p>
        </p:txBody>
      </p:sp>
      <p:sp>
        <p:nvSpPr>
          <p:cNvPr id="467" name="Google Shape;467;p118" title="2."/>
          <p:cNvSpPr txBox="1"/>
          <p:nvPr/>
        </p:nvSpPr>
        <p:spPr>
          <a:xfrm>
            <a:off x="4312625" y="1525175"/>
            <a:ext cx="4353900" cy="30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a:t>
            </a:r>
            <a:r>
              <a:rPr lang="es-419" sz="1250">
                <a:solidFill>
                  <a:schemeClr val="dk1"/>
                </a:solidFill>
                <a:latin typeface="DM Sans"/>
                <a:ea typeface="DM Sans"/>
                <a:cs typeface="DM Sans"/>
                <a:sym typeface="DM Sans"/>
              </a:rPr>
              <a:t>. Categorías, tema y niveles de cumplimiento de análisis:</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lphaLcPeriod"/>
            </a:pPr>
            <a:r>
              <a:rPr lang="es-419" sz="1250">
                <a:solidFill>
                  <a:schemeClr val="dk1"/>
                </a:solidFill>
                <a:latin typeface="DM Sans"/>
                <a:ea typeface="DM Sans"/>
                <a:cs typeface="DM Sans"/>
                <a:sym typeface="DM Sans"/>
              </a:rPr>
              <a:t>Vocabulario: Las palabras utilizadas en los elementos de interacción (botones, títulos) permiten qué el usuario pueda llevar adelante la tarea y no presta a confusión.</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lphaLcPeriod"/>
            </a:pPr>
            <a:r>
              <a:rPr lang="es-419" sz="1250">
                <a:solidFill>
                  <a:schemeClr val="dk1"/>
                </a:solidFill>
                <a:latin typeface="DM Sans"/>
                <a:ea typeface="DM Sans"/>
                <a:cs typeface="DM Sans"/>
                <a:sym typeface="DM Sans"/>
              </a:rPr>
              <a:t>Navegabilidad: Cantidad de Pasos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lphaLcPeriod"/>
            </a:pPr>
            <a:r>
              <a:rPr lang="es-419" sz="1250">
                <a:solidFill>
                  <a:schemeClr val="dk1"/>
                </a:solidFill>
                <a:latin typeface="DM Sans"/>
                <a:ea typeface="DM Sans"/>
                <a:cs typeface="DM Sans"/>
                <a:sym typeface="DM Sans"/>
              </a:rPr>
              <a:t>Diseño: Ocupación del espacio en página, distribución de los elementos y tamaño con relación al espacio.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Incluir las fortalezas y debilidades de cada una de las competencias.</a:t>
            </a:r>
            <a:endParaRPr sz="1250">
              <a:solidFill>
                <a:schemeClr val="dk1"/>
              </a:solidFill>
              <a:latin typeface="DM Sans"/>
              <a:ea typeface="DM Sans"/>
              <a:cs typeface="DM Sans"/>
              <a:sym typeface="DM Sans"/>
            </a:endParaRPr>
          </a:p>
        </p:txBody>
      </p:sp>
      <p:sp>
        <p:nvSpPr>
          <p:cNvPr id="468" name="Google Shape;468;p118"/>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 persona y benchmarking</a:t>
            </a:r>
            <a:endParaRPr b="1" sz="2500">
              <a:solidFill>
                <a:schemeClr val="dk1"/>
              </a:solidFill>
              <a:latin typeface="DM Sans"/>
              <a:ea typeface="DM Sans"/>
              <a:cs typeface="DM Sans"/>
              <a:sym typeface="DM Sans"/>
            </a:endParaRPr>
          </a:p>
        </p:txBody>
      </p:sp>
      <p:sp>
        <p:nvSpPr>
          <p:cNvPr id="469" name="Google Shape;469;p118"/>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70" name="Google Shape;470;p118"/>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11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76" name="Google Shape;476;p119"/>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2.ª PRÁCTICA</a:t>
            </a:r>
            <a:endParaRPr>
              <a:latin typeface="DM Sans"/>
              <a:ea typeface="DM Sans"/>
              <a:cs typeface="DM Sans"/>
              <a:sym typeface="DM Sans"/>
            </a:endParaRPr>
          </a:p>
        </p:txBody>
      </p:sp>
      <p:pic>
        <p:nvPicPr>
          <p:cNvPr id="477" name="Google Shape;477;p119"/>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78" name="Google Shape;478;p119"/>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119"/>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80" name="Google Shape;480;p119"/>
          <p:cNvSpPr txBox="1"/>
          <p:nvPr/>
        </p:nvSpPr>
        <p:spPr>
          <a:xfrm>
            <a:off x="469200" y="1525175"/>
            <a:ext cx="3843300" cy="30324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Ten en cuenta los siguientes aspectos - Protopersona</a:t>
            </a:r>
            <a:r>
              <a:rPr b="1" lang="es-419" sz="1250">
                <a:solidFill>
                  <a:schemeClr val="dk1"/>
                </a:solidFill>
                <a:latin typeface="DM Sans"/>
                <a:ea typeface="DM Sans"/>
                <a:cs typeface="DM Sans"/>
                <a:sym typeface="DM Sans"/>
              </a:rPr>
              <a:t>*:</a:t>
            </a:r>
            <a:r>
              <a:rPr lang="es-419" sz="1250">
                <a:solidFill>
                  <a:schemeClr val="dk1"/>
                </a:solidFill>
                <a:latin typeface="DM Sans"/>
                <a:ea typeface="DM Sans"/>
                <a:cs typeface="DM Sans"/>
                <a:sym typeface="DM Sans"/>
              </a:rPr>
              <a:t> </a:t>
            </a:r>
            <a:endParaRPr sz="1250">
              <a:solidFill>
                <a:schemeClr val="dk1"/>
              </a:solidFill>
              <a:latin typeface="DM Sans"/>
              <a:ea typeface="DM Sans"/>
              <a:cs typeface="DM Sans"/>
              <a:sym typeface="DM Sans"/>
            </a:endParaRPr>
          </a:p>
          <a:p>
            <a:pPr indent="-309775" lvl="0" marL="4608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Justificación de elección:  Argumentar por qué son afines al proyecto.</a:t>
            </a:r>
            <a:endParaRPr sz="1250">
              <a:solidFill>
                <a:schemeClr val="dk1"/>
              </a:solidFill>
              <a:latin typeface="DM Sans"/>
              <a:ea typeface="DM Sans"/>
              <a:cs typeface="DM Sans"/>
              <a:sym typeface="DM Sans"/>
            </a:endParaRPr>
          </a:p>
          <a:p>
            <a:pPr indent="-309775" lvl="0" marL="4608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Tipo de Usuario:  ¿Es compradora? ¿Es vendedora? (esto tiene relación con el rubro y área a fin al proyecto).</a:t>
            </a:r>
            <a:endParaRPr sz="1250">
              <a:solidFill>
                <a:schemeClr val="dk1"/>
              </a:solidFill>
              <a:latin typeface="DM Sans"/>
              <a:ea typeface="DM Sans"/>
              <a:cs typeface="DM Sans"/>
              <a:sym typeface="DM Sans"/>
            </a:endParaRPr>
          </a:p>
          <a:p>
            <a:pPr indent="-309775" lvl="0" marL="4608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Frase identificatoria: Seleccionar una frase qué capture su actitud general hacia su producto.</a:t>
            </a:r>
            <a:endParaRPr sz="1250">
              <a:solidFill>
                <a:schemeClr val="dk1"/>
              </a:solidFill>
              <a:latin typeface="DM Sans"/>
              <a:ea typeface="DM Sans"/>
              <a:cs typeface="DM Sans"/>
              <a:sym typeface="DM Sans"/>
            </a:endParaRPr>
          </a:p>
          <a:p>
            <a:pPr indent="-309775" lvl="0" marL="4608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Foto: Foto de una persona en plano medio, corto a corto, preferentemente mirando a cámara.</a:t>
            </a:r>
            <a:endParaRPr sz="1250">
              <a:solidFill>
                <a:schemeClr val="dk1"/>
              </a:solidFill>
              <a:latin typeface="DM Sans"/>
              <a:ea typeface="DM Sans"/>
              <a:cs typeface="DM Sans"/>
              <a:sym typeface="DM Sans"/>
            </a:endParaRPr>
          </a:p>
        </p:txBody>
      </p:sp>
      <p:sp>
        <p:nvSpPr>
          <p:cNvPr id="481" name="Google Shape;481;p119" title="2."/>
          <p:cNvSpPr txBox="1"/>
          <p:nvPr/>
        </p:nvSpPr>
        <p:spPr>
          <a:xfrm>
            <a:off x="4312625" y="1525175"/>
            <a:ext cx="4353900" cy="30324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Perfil: Pequeña biografía qué defina el entorno (entre 50 y 60 palabras)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Metas: ¿qué busca lograr? ¿Qué objetivos tiene? Detallar por lo menos 3 metas relacionadas con el proyecto.</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Motivaciones y Frustraciones:  ¿Qué motivaciones relacionadas con el proyecto tiene el usuario? ¿Qué frustraciones actuales tiene el usuario? Detallar por lo menos 3 motivaciones y 3 frustraciones.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Habilidades Técnicas: Nuevas tecnologías, Internet, software, dispositivos móviles. Se sugiere usar una escala del 1 al 5 donde 1 es nada y 5 es mucho.</a:t>
            </a:r>
            <a:endParaRPr sz="1250">
              <a:solidFill>
                <a:schemeClr val="dk1"/>
              </a:solidFill>
              <a:latin typeface="DM Sans"/>
              <a:ea typeface="DM Sans"/>
              <a:cs typeface="DM Sans"/>
              <a:sym typeface="DM Sans"/>
            </a:endParaRPr>
          </a:p>
        </p:txBody>
      </p:sp>
      <p:sp>
        <p:nvSpPr>
          <p:cNvPr id="482" name="Google Shape;482;p119"/>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 persona y benchmarking</a:t>
            </a:r>
            <a:endParaRPr b="1" sz="2500">
              <a:solidFill>
                <a:schemeClr val="dk1"/>
              </a:solidFill>
              <a:latin typeface="DM Sans"/>
              <a:ea typeface="DM Sans"/>
              <a:cs typeface="DM Sans"/>
              <a:sym typeface="DM Sans"/>
            </a:endParaRPr>
          </a:p>
        </p:txBody>
      </p:sp>
      <p:sp>
        <p:nvSpPr>
          <p:cNvPr id="483" name="Google Shape;483;p119"/>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84" name="Google Shape;484;p119"/>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12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0" name="Google Shape;490;p120"/>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2.ª PRÁCTICA</a:t>
            </a:r>
            <a:endParaRPr>
              <a:latin typeface="DM Sans"/>
              <a:ea typeface="DM Sans"/>
              <a:cs typeface="DM Sans"/>
              <a:sym typeface="DM Sans"/>
            </a:endParaRPr>
          </a:p>
        </p:txBody>
      </p:sp>
      <p:pic>
        <p:nvPicPr>
          <p:cNvPr id="491" name="Google Shape;491;p12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92" name="Google Shape;492;p120"/>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12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94" name="Google Shape;494;p120"/>
          <p:cNvSpPr txBox="1"/>
          <p:nvPr/>
        </p:nvSpPr>
        <p:spPr>
          <a:xfrm>
            <a:off x="917400" y="1655250"/>
            <a:ext cx="7309200" cy="20895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Ten en cuenta los siguientes aspectos - Protopersona*: </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rabicPeriod" startAt="9"/>
            </a:pPr>
            <a:r>
              <a:rPr lang="es-419" sz="1250">
                <a:solidFill>
                  <a:schemeClr val="dk1"/>
                </a:solidFill>
                <a:latin typeface="DM Sans"/>
                <a:ea typeface="DM Sans"/>
                <a:cs typeface="DM Sans"/>
                <a:sym typeface="DM Sans"/>
              </a:rPr>
              <a:t>Datos Personales: Ciudad, Edad, Sexo, Lugar geográfico, Costumbres/intereses</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rabicPeriod" startAt="9"/>
            </a:pPr>
            <a:r>
              <a:rPr lang="es-419" sz="1250">
                <a:solidFill>
                  <a:schemeClr val="dk1"/>
                </a:solidFill>
                <a:latin typeface="DM Sans"/>
                <a:ea typeface="DM Sans"/>
                <a:cs typeface="DM Sans"/>
                <a:sym typeface="DM Sans"/>
              </a:rPr>
              <a:t>Complementario: Se puede complementar el user persona con los siguientes ítems: Habilidades, Patrones de comportamiento, Actitudes, como piensa.</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a:t>
            </a:r>
            <a:r>
              <a:rPr lang="es-419" sz="1250">
                <a:solidFill>
                  <a:schemeClr val="dk1"/>
                </a:solidFill>
                <a:latin typeface="DM Sans"/>
                <a:ea typeface="DM Sans"/>
                <a:cs typeface="DM Sans"/>
                <a:sym typeface="DM Sans"/>
              </a:rPr>
              <a:t>Una vez que hayamos realizado las entrevistas con usuarios, nuestra “proto persona” pasará a ser un “user persona”, ya que la información que lo completa fue parte de los resultados de las entrevistas.</a:t>
            </a:r>
            <a:endParaRPr sz="1250">
              <a:solidFill>
                <a:schemeClr val="dk1"/>
              </a:solidFill>
              <a:latin typeface="DM Sans"/>
              <a:ea typeface="DM Sans"/>
              <a:cs typeface="DM Sans"/>
              <a:sym typeface="DM Sans"/>
            </a:endParaRPr>
          </a:p>
        </p:txBody>
      </p:sp>
      <p:sp>
        <p:nvSpPr>
          <p:cNvPr id="495" name="Google Shape;495;p120"/>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 persona y benchmarking</a:t>
            </a:r>
            <a:endParaRPr b="1" sz="2500">
              <a:solidFill>
                <a:schemeClr val="dk1"/>
              </a:solidFill>
              <a:latin typeface="DM Sans"/>
              <a:ea typeface="DM Sans"/>
              <a:cs typeface="DM Sans"/>
              <a:sym typeface="DM Sans"/>
            </a:endParaRPr>
          </a:p>
        </p:txBody>
      </p:sp>
      <p:sp>
        <p:nvSpPr>
          <p:cNvPr id="496" name="Google Shape;496;p120"/>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97" name="Google Shape;497;p12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498" name="Google Shape;498;p120"/>
          <p:cNvSpPr txBox="1"/>
          <p:nvPr/>
        </p:nvSpPr>
        <p:spPr>
          <a:xfrm>
            <a:off x="9173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POV + MVP</a:t>
            </a:r>
            <a:endParaRPr b="1" sz="4000">
              <a:solidFill>
                <a:schemeClr val="dk1"/>
              </a:solidFill>
              <a:latin typeface="DM Sans"/>
              <a:ea typeface="DM Sans"/>
              <a:cs typeface="DM Sans"/>
              <a:sym typeface="DM Sans"/>
            </a:endParaRPr>
          </a:p>
        </p:txBody>
      </p:sp>
      <p:sp>
        <p:nvSpPr>
          <p:cNvPr id="504" name="Google Shape;504;p12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05</a:t>
            </a:r>
            <a:endParaRPr sz="16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grpSp>
        <p:nvGrpSpPr>
          <p:cNvPr id="509" name="Google Shape;509;p122"/>
          <p:cNvGrpSpPr/>
          <p:nvPr/>
        </p:nvGrpSpPr>
        <p:grpSpPr>
          <a:xfrm>
            <a:off x="4202558" y="994173"/>
            <a:ext cx="738900" cy="738900"/>
            <a:chOff x="3137108" y="2467173"/>
            <a:chExt cx="738900" cy="738900"/>
          </a:xfrm>
        </p:grpSpPr>
        <p:sp>
          <p:nvSpPr>
            <p:cNvPr id="510" name="Google Shape;510;p12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12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12" name="Google Shape;512;p12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POV + MVP</a:t>
            </a:r>
            <a:endParaRPr b="1" sz="4000">
              <a:solidFill>
                <a:schemeClr val="dk1"/>
              </a:solidFill>
              <a:highlight>
                <a:srgbClr val="EAFF6A"/>
              </a:highlight>
              <a:latin typeface="DM Sans"/>
              <a:ea typeface="DM Sans"/>
              <a:cs typeface="DM Sans"/>
              <a:sym typeface="DM Sans"/>
            </a:endParaRPr>
          </a:p>
        </p:txBody>
      </p:sp>
      <p:sp>
        <p:nvSpPr>
          <p:cNvPr id="513" name="Google Shape;513;p122"/>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Definir el Punto de Vista y el Mínimo Producto Viable de mi proyecto.</a:t>
            </a:r>
            <a:endParaRPr sz="2000">
              <a:solidFill>
                <a:srgbClr val="999999"/>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12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19" name="Google Shape;519;p123"/>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3.ª PRÁCTICA</a:t>
            </a:r>
            <a:endParaRPr>
              <a:latin typeface="DM Sans"/>
              <a:ea typeface="DM Sans"/>
              <a:cs typeface="DM Sans"/>
              <a:sym typeface="DM Sans"/>
            </a:endParaRPr>
          </a:p>
        </p:txBody>
      </p:sp>
      <p:pic>
        <p:nvPicPr>
          <p:cNvPr id="520" name="Google Shape;520;p123"/>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521" name="Google Shape;521;p123"/>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2" name="Google Shape;522;p123"/>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523" name="Google Shape;523;p123"/>
          <p:cNvSpPr txBox="1"/>
          <p:nvPr/>
        </p:nvSpPr>
        <p:spPr>
          <a:xfrm>
            <a:off x="469200" y="1525175"/>
            <a:ext cx="3843300" cy="250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En una primera instancia, definir el POV de tu proyecto. En una segunda instancia, a partir del POV, detallar el listado de funcionalidades básicas (MVP).</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 - </a:t>
            </a:r>
            <a:r>
              <a:rPr b="1" lang="es-419" sz="1250">
                <a:solidFill>
                  <a:schemeClr val="dk1"/>
                </a:solidFill>
                <a:latin typeface="DM Sans"/>
                <a:ea typeface="DM Sans"/>
                <a:cs typeface="DM Sans"/>
                <a:sym typeface="DM Sans"/>
              </a:rPr>
              <a:t>POV</a:t>
            </a:r>
            <a:r>
              <a:rPr lang="es-419" sz="1250">
                <a:solidFill>
                  <a:schemeClr val="dk1"/>
                </a:solidFill>
                <a:latin typeface="DM Sans"/>
                <a:ea typeface="DM Sans"/>
                <a:cs typeface="DM Sans"/>
                <a:sym typeface="DM Sans"/>
              </a:rPr>
              <a:t>: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Seguir la estructura (usuario -- necesita -- porque).</a:t>
            </a:r>
            <a:endParaRPr sz="1250">
              <a:solidFill>
                <a:schemeClr val="dk1"/>
              </a:solidFill>
              <a:latin typeface="DM Sans"/>
              <a:ea typeface="DM Sans"/>
              <a:cs typeface="DM Sans"/>
              <a:sym typeface="DM Sans"/>
            </a:endParaRPr>
          </a:p>
        </p:txBody>
      </p:sp>
      <p:sp>
        <p:nvSpPr>
          <p:cNvPr id="524" name="Google Shape;524;p123" title="2."/>
          <p:cNvSpPr txBox="1"/>
          <p:nvPr/>
        </p:nvSpPr>
        <p:spPr>
          <a:xfrm>
            <a:off x="4312625" y="1525175"/>
            <a:ext cx="4353900" cy="196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MVP</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Desarrollaremos un listado de funcionalidades básicas al respecto (MVP): Hacer un listado de las funciones principales qué debería tener el proyecto personal para poder cumplir con el concepto del MVP.</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Te podrás apoyar realizando un storyboard (no más de 6 cuadrantes) o storytelling (no más de 150 caracteres).</a:t>
            </a:r>
            <a:endParaRPr sz="1250">
              <a:solidFill>
                <a:schemeClr val="dk1"/>
              </a:solidFill>
              <a:latin typeface="DM Sans"/>
              <a:ea typeface="DM Sans"/>
              <a:cs typeface="DM Sans"/>
              <a:sym typeface="DM Sans"/>
            </a:endParaRPr>
          </a:p>
        </p:txBody>
      </p:sp>
      <p:sp>
        <p:nvSpPr>
          <p:cNvPr id="525" name="Google Shape;525;p123"/>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POV + MVP</a:t>
            </a:r>
            <a:endParaRPr b="1" sz="2500">
              <a:solidFill>
                <a:schemeClr val="dk1"/>
              </a:solidFill>
              <a:latin typeface="DM Sans"/>
              <a:ea typeface="DM Sans"/>
              <a:cs typeface="DM Sans"/>
              <a:sym typeface="DM Sans"/>
            </a:endParaRPr>
          </a:p>
        </p:txBody>
      </p:sp>
      <p:sp>
        <p:nvSpPr>
          <p:cNvPr id="526" name="Google Shape;526;p123"/>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27" name="Google Shape;527;p123"/>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28" name="Google Shape;528;p123"/>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529" name="Google Shape;529;p123"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530" name="Google Shape;530;p123"/>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531" name="Google Shape;531;p123"/>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2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Arquitectura de información</a:t>
            </a:r>
            <a:endParaRPr b="1" sz="4000">
              <a:solidFill>
                <a:schemeClr val="dk1"/>
              </a:solidFill>
              <a:latin typeface="DM Sans"/>
              <a:ea typeface="DM Sans"/>
              <a:cs typeface="DM Sans"/>
              <a:sym typeface="DM Sans"/>
            </a:endParaRPr>
          </a:p>
        </p:txBody>
      </p:sp>
      <p:sp>
        <p:nvSpPr>
          <p:cNvPr id="537" name="Google Shape;537;p12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06</a:t>
            </a:r>
            <a:endParaRPr sz="16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125"/>
          <p:cNvGrpSpPr/>
          <p:nvPr/>
        </p:nvGrpSpPr>
        <p:grpSpPr>
          <a:xfrm>
            <a:off x="4202558" y="994173"/>
            <a:ext cx="738900" cy="738900"/>
            <a:chOff x="3137108" y="2467173"/>
            <a:chExt cx="738900" cy="738900"/>
          </a:xfrm>
        </p:grpSpPr>
        <p:sp>
          <p:nvSpPr>
            <p:cNvPr id="543" name="Google Shape;543;p12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4" name="Google Shape;544;p12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45" name="Google Shape;545;p12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Arquitectura de información</a:t>
            </a:r>
            <a:endParaRPr b="1" sz="4000">
              <a:solidFill>
                <a:schemeClr val="dk1"/>
              </a:solidFill>
              <a:highlight>
                <a:srgbClr val="EAFF6A"/>
              </a:highlight>
              <a:latin typeface="DM Sans"/>
              <a:ea typeface="DM Sans"/>
              <a:cs typeface="DM Sans"/>
              <a:sym typeface="DM Sans"/>
            </a:endParaRPr>
          </a:p>
        </p:txBody>
      </p:sp>
      <p:sp>
        <p:nvSpPr>
          <p:cNvPr id="546" name="Google Shape;546;p125"/>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Realizar la arquitectura de información de tu proyecto partiendo de la actividad de Cardsorting que deberás realizar.</a:t>
            </a:r>
            <a:endParaRPr sz="2000">
              <a:solidFill>
                <a:srgbClr val="999999"/>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1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2" name="Google Shape;552;p126"/>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4.ª PRÁCTICA</a:t>
            </a:r>
            <a:endParaRPr>
              <a:latin typeface="DM Sans"/>
              <a:ea typeface="DM Sans"/>
              <a:cs typeface="DM Sans"/>
              <a:sym typeface="DM Sans"/>
            </a:endParaRPr>
          </a:p>
        </p:txBody>
      </p:sp>
      <p:pic>
        <p:nvPicPr>
          <p:cNvPr id="553" name="Google Shape;553;p126"/>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554" name="Google Shape;554;p126"/>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126"/>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556" name="Google Shape;556;p126"/>
          <p:cNvSpPr txBox="1"/>
          <p:nvPr/>
        </p:nvSpPr>
        <p:spPr>
          <a:xfrm>
            <a:off x="469200" y="1525175"/>
            <a:ext cx="3843300" cy="2374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Realizar la arquitectura de información de tu proyecto partiendo del Card Sorting qué deberás realizar. Tendrás que hacer el cardsorting con al menos 15 personas para obtener información relevante. Para las conclusiones trabajar con la matriz de similitud y/o el dendograma AAM para su armado.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p:txBody>
      </p:sp>
      <p:sp>
        <p:nvSpPr>
          <p:cNvPr id="557" name="Google Shape;557;p126" title="2."/>
          <p:cNvSpPr txBox="1"/>
          <p:nvPr/>
        </p:nvSpPr>
        <p:spPr>
          <a:xfrm>
            <a:off x="4312625" y="1525175"/>
            <a:ext cx="4353900" cy="116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para armar la arquitectura de de información: </a:t>
            </a:r>
            <a:r>
              <a:rPr b="1" lang="es-419" sz="1250">
                <a:solidFill>
                  <a:schemeClr val="dk1"/>
                </a:solidFill>
                <a:latin typeface="DM Sans"/>
                <a:ea typeface="DM Sans"/>
                <a:cs typeface="DM Sans"/>
                <a:sym typeface="DM Sans"/>
              </a:rPr>
              <a:t>Whimsical</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Herramienta sugerida para realizar el Card Sorting: </a:t>
            </a:r>
            <a:r>
              <a:rPr b="1" lang="es-419" sz="1250">
                <a:solidFill>
                  <a:schemeClr val="dk1"/>
                </a:solidFill>
                <a:latin typeface="DM Sans"/>
                <a:ea typeface="DM Sans"/>
                <a:cs typeface="DM Sans"/>
                <a:sym typeface="DM Sans"/>
              </a:rPr>
              <a:t>Optimal Workshop</a:t>
            </a:r>
            <a:endParaRPr sz="1250">
              <a:solidFill>
                <a:schemeClr val="dk1"/>
              </a:solidFill>
              <a:latin typeface="DM Sans"/>
              <a:ea typeface="DM Sans"/>
              <a:cs typeface="DM Sans"/>
              <a:sym typeface="DM Sans"/>
            </a:endParaRPr>
          </a:p>
        </p:txBody>
      </p:sp>
      <p:sp>
        <p:nvSpPr>
          <p:cNvPr id="558" name="Google Shape;558;p126"/>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Arquitectura de información</a:t>
            </a:r>
            <a:endParaRPr b="1" sz="2500">
              <a:solidFill>
                <a:schemeClr val="dk1"/>
              </a:solidFill>
              <a:latin typeface="DM Sans"/>
              <a:ea typeface="DM Sans"/>
              <a:cs typeface="DM Sans"/>
              <a:sym typeface="DM Sans"/>
            </a:endParaRPr>
          </a:p>
        </p:txBody>
      </p:sp>
      <p:sp>
        <p:nvSpPr>
          <p:cNvPr id="559" name="Google Shape;559;p126"/>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60" name="Google Shape;560;p126"/>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61" name="Google Shape;561;p126"/>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562" name="Google Shape;562;p126"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563" name="Google Shape;563;p126"/>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09"/>
          <p:cNvSpPr/>
          <p:nvPr/>
        </p:nvSpPr>
        <p:spPr>
          <a:xfrm>
            <a:off x="519025" y="1368025"/>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09"/>
          <p:cNvSpPr txBox="1"/>
          <p:nvPr/>
        </p:nvSpPr>
        <p:spPr>
          <a:xfrm>
            <a:off x="519025" y="945550"/>
            <a:ext cx="7652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¿Qué es el Workbook?</a:t>
            </a:r>
            <a:endParaRPr b="1" sz="4000">
              <a:solidFill>
                <a:schemeClr val="dk1"/>
              </a:solidFill>
              <a:latin typeface="DM Sans"/>
              <a:ea typeface="DM Sans"/>
              <a:cs typeface="DM Sans"/>
              <a:sym typeface="DM Sans"/>
            </a:endParaRPr>
          </a:p>
        </p:txBody>
      </p:sp>
      <p:sp>
        <p:nvSpPr>
          <p:cNvPr id="357" name="Google Shape;357;p109"/>
          <p:cNvSpPr txBox="1"/>
          <p:nvPr/>
        </p:nvSpPr>
        <p:spPr>
          <a:xfrm>
            <a:off x="640500" y="2069475"/>
            <a:ext cx="4218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Creamos este espacio para que puedas afianzar, potenciar y poner en práctica los saberes adquiridos en clase.</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Aquí encontrarás las instancias prácticas que se relacionan con diversos contenidos abordados en el curso.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Para completar las plantillas de cada práctica, </a:t>
            </a:r>
            <a:r>
              <a:rPr b="1" lang="es-419" sz="1350">
                <a:solidFill>
                  <a:schemeClr val="dk1"/>
                </a:solidFill>
                <a:highlight>
                  <a:srgbClr val="EAFF6A"/>
                </a:highlight>
                <a:latin typeface="DM Sans"/>
                <a:ea typeface="DM Sans"/>
                <a:cs typeface="DM Sans"/>
                <a:sym typeface="DM Sans"/>
              </a:rPr>
              <a:t>deberás descargar este Workbook.</a:t>
            </a:r>
            <a:r>
              <a:rPr lang="es-419" sz="1350">
                <a:latin typeface="DM Sans"/>
                <a:ea typeface="DM Sans"/>
                <a:cs typeface="DM Sans"/>
                <a:sym typeface="DM Sans"/>
              </a:rPr>
              <a:t> </a:t>
            </a:r>
            <a:endParaRPr b="1" sz="1350">
              <a:latin typeface="DM Sans"/>
              <a:ea typeface="DM Sans"/>
              <a:cs typeface="DM Sans"/>
              <a:sym typeface="DM Sans"/>
            </a:endParaRPr>
          </a:p>
        </p:txBody>
      </p:sp>
      <p:grpSp>
        <p:nvGrpSpPr>
          <p:cNvPr id="358" name="Google Shape;358;p109"/>
          <p:cNvGrpSpPr/>
          <p:nvPr/>
        </p:nvGrpSpPr>
        <p:grpSpPr>
          <a:xfrm>
            <a:off x="6327231" y="945554"/>
            <a:ext cx="702103" cy="660429"/>
            <a:chOff x="3137108" y="2467173"/>
            <a:chExt cx="738900" cy="738900"/>
          </a:xfrm>
        </p:grpSpPr>
        <p:sp>
          <p:nvSpPr>
            <p:cNvPr id="359" name="Google Shape;359;p10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10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12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69" name="Google Shape;569;p127"/>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4.ª PRÁCTICA</a:t>
            </a:r>
            <a:endParaRPr>
              <a:latin typeface="DM Sans"/>
              <a:ea typeface="DM Sans"/>
              <a:cs typeface="DM Sans"/>
              <a:sym typeface="DM Sans"/>
            </a:endParaRPr>
          </a:p>
        </p:txBody>
      </p:sp>
      <p:pic>
        <p:nvPicPr>
          <p:cNvPr id="570" name="Google Shape;570;p127"/>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571" name="Google Shape;571;p127"/>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127"/>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573" name="Google Shape;573;p127"/>
          <p:cNvSpPr txBox="1"/>
          <p:nvPr/>
        </p:nvSpPr>
        <p:spPr>
          <a:xfrm>
            <a:off x="469200" y="1525175"/>
            <a:ext cx="3843300" cy="29745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Realizar la actividad de Card Sorting abierto para observar cómo los usuarios organizan los contenidos. Recuerda armar cada una de las instancias de la actividad (saludo inicial, reglas, el paso a paso y el saludo final).</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El uso correcto de por lo menos 3 jerarquías de información:</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lphaLcParenR"/>
            </a:pPr>
            <a:r>
              <a:rPr lang="es-419" sz="1250">
                <a:solidFill>
                  <a:schemeClr val="dk1"/>
                </a:solidFill>
                <a:latin typeface="DM Sans"/>
                <a:ea typeface="DM Sans"/>
                <a:cs typeface="DM Sans"/>
                <a:sym typeface="DM Sans"/>
              </a:rPr>
              <a:t>Categorías / Secciones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lphaLcParenR"/>
            </a:pPr>
            <a:r>
              <a:rPr lang="es-419" sz="1250">
                <a:solidFill>
                  <a:schemeClr val="dk1"/>
                </a:solidFill>
                <a:latin typeface="DM Sans"/>
                <a:ea typeface="DM Sans"/>
                <a:cs typeface="DM Sans"/>
                <a:sym typeface="DM Sans"/>
              </a:rPr>
              <a:t>Subcategorías / Subsecciones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lphaLcParenR"/>
            </a:pPr>
            <a:r>
              <a:rPr lang="es-419" sz="1250">
                <a:solidFill>
                  <a:schemeClr val="dk1"/>
                </a:solidFill>
                <a:latin typeface="DM Sans"/>
                <a:ea typeface="DM Sans"/>
                <a:cs typeface="DM Sans"/>
                <a:sym typeface="DM Sans"/>
              </a:rPr>
              <a:t>Detalle de subcategoría / subsecciones</a:t>
            </a:r>
            <a:endParaRPr sz="1250">
              <a:solidFill>
                <a:schemeClr val="dk1"/>
              </a:solidFill>
              <a:latin typeface="DM Sans"/>
              <a:ea typeface="DM Sans"/>
              <a:cs typeface="DM Sans"/>
              <a:sym typeface="DM Sans"/>
            </a:endParaRPr>
          </a:p>
        </p:txBody>
      </p:sp>
      <p:sp>
        <p:nvSpPr>
          <p:cNvPr id="574" name="Google Shape;574;p127" title="2."/>
          <p:cNvSpPr txBox="1"/>
          <p:nvPr/>
        </p:nvSpPr>
        <p:spPr>
          <a:xfrm>
            <a:off x="4312625" y="1525175"/>
            <a:ext cx="4353900" cy="18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3. Usar la Matriz de similitud o Dendrogramas AAM para extraer conclusiones.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4. Con la información y las conclusiones del Card Sorting construye tu arquitectura de información. Recuerda primero definir las categorías, luego las subcategorías y por último los contenidos relacionados con las subcategorías.</a:t>
            </a:r>
            <a:endParaRPr sz="1250">
              <a:solidFill>
                <a:schemeClr val="dk1"/>
              </a:solidFill>
              <a:latin typeface="DM Sans"/>
              <a:ea typeface="DM Sans"/>
              <a:cs typeface="DM Sans"/>
              <a:sym typeface="DM Sans"/>
            </a:endParaRPr>
          </a:p>
        </p:txBody>
      </p:sp>
      <p:sp>
        <p:nvSpPr>
          <p:cNvPr id="575" name="Google Shape;575;p127"/>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Arquitectura de información</a:t>
            </a:r>
            <a:endParaRPr b="1" sz="2500">
              <a:solidFill>
                <a:schemeClr val="dk1"/>
              </a:solidFill>
              <a:latin typeface="DM Sans"/>
              <a:ea typeface="DM Sans"/>
              <a:cs typeface="DM Sans"/>
              <a:sym typeface="DM Sans"/>
            </a:endParaRPr>
          </a:p>
        </p:txBody>
      </p:sp>
      <p:sp>
        <p:nvSpPr>
          <p:cNvPr id="576" name="Google Shape;576;p127"/>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77" name="Google Shape;577;p127"/>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78" name="Google Shape;578;p127"/>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579" name="Google Shape;579;p127"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580" name="Google Shape;580;p127"/>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581" name="Google Shape;581;p127"/>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2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Userflow</a:t>
            </a:r>
            <a:endParaRPr b="1" sz="4000">
              <a:solidFill>
                <a:schemeClr val="dk1"/>
              </a:solidFill>
              <a:latin typeface="DM Sans"/>
              <a:ea typeface="DM Sans"/>
              <a:cs typeface="DM Sans"/>
              <a:sym typeface="DM Sans"/>
            </a:endParaRPr>
          </a:p>
        </p:txBody>
      </p:sp>
      <p:sp>
        <p:nvSpPr>
          <p:cNvPr id="587" name="Google Shape;587;p1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07</a:t>
            </a:r>
            <a:endParaRPr sz="16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129"/>
          <p:cNvGrpSpPr/>
          <p:nvPr/>
        </p:nvGrpSpPr>
        <p:grpSpPr>
          <a:xfrm>
            <a:off x="4202558" y="994173"/>
            <a:ext cx="738900" cy="738900"/>
            <a:chOff x="3137108" y="2467173"/>
            <a:chExt cx="738900" cy="738900"/>
          </a:xfrm>
        </p:grpSpPr>
        <p:sp>
          <p:nvSpPr>
            <p:cNvPr id="593" name="Google Shape;593;p12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12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95" name="Google Shape;595;p129"/>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Userflow</a:t>
            </a:r>
            <a:endParaRPr b="1" sz="4000">
              <a:solidFill>
                <a:schemeClr val="dk1"/>
              </a:solidFill>
              <a:highlight>
                <a:srgbClr val="EAFF6A"/>
              </a:highlight>
              <a:latin typeface="DM Sans"/>
              <a:ea typeface="DM Sans"/>
              <a:cs typeface="DM Sans"/>
              <a:sym typeface="DM Sans"/>
            </a:endParaRPr>
          </a:p>
        </p:txBody>
      </p:sp>
      <p:sp>
        <p:nvSpPr>
          <p:cNvPr id="596" name="Google Shape;596;p129"/>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Realizar el Userflow (diagrama de usuario) basado en el flowchart (diagrama de flujo) de tu proyecto.</a:t>
            </a:r>
            <a:endParaRPr sz="2000">
              <a:solidFill>
                <a:srgbClr val="999999"/>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13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2" name="Google Shape;602;p130"/>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5.ª PRÁCTICA</a:t>
            </a:r>
            <a:endParaRPr>
              <a:latin typeface="DM Sans"/>
              <a:ea typeface="DM Sans"/>
              <a:cs typeface="DM Sans"/>
              <a:sym typeface="DM Sans"/>
            </a:endParaRPr>
          </a:p>
        </p:txBody>
      </p:sp>
      <p:pic>
        <p:nvPicPr>
          <p:cNvPr id="603" name="Google Shape;603;p13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04" name="Google Shape;604;p130"/>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13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06" name="Google Shape;606;p130"/>
          <p:cNvSpPr txBox="1"/>
          <p:nvPr/>
        </p:nvSpPr>
        <p:spPr>
          <a:xfrm>
            <a:off x="469200" y="1525175"/>
            <a:ext cx="3843300" cy="307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Realizar el userflow (diagrama de usuario) basado en el flowchart (diagrama de flujo) de tu proyecto. Respetar el uso de cada caja. Crear el userflow del producto que elegiste desde el inicio hasta la representación principal o main feature. </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Whimsical</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Crear el userflow del producto que elegiste desde el inicio hasta la representación principal o main feature. </a:t>
            </a:r>
            <a:endParaRPr sz="1250">
              <a:solidFill>
                <a:schemeClr val="dk1"/>
              </a:solidFill>
              <a:latin typeface="DM Sans"/>
              <a:ea typeface="DM Sans"/>
              <a:cs typeface="DM Sans"/>
              <a:sym typeface="DM Sans"/>
            </a:endParaRPr>
          </a:p>
        </p:txBody>
      </p:sp>
      <p:sp>
        <p:nvSpPr>
          <p:cNvPr id="607" name="Google Shape;607;p130" title="2."/>
          <p:cNvSpPr txBox="1"/>
          <p:nvPr/>
        </p:nvSpPr>
        <p:spPr>
          <a:xfrm>
            <a:off x="4312625" y="1525175"/>
            <a:ext cx="4353900" cy="305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3. Usar correctamente los modelos de cajas:</a:t>
            </a:r>
            <a:endParaRPr sz="125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Decisión: dos caminos posibles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Interacción: simboliza la interacción del usuario con la app. Puede ser que el usuario deba introducir datos, seleccionar, filtrar elementos, etc.</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Proceso: instancias del trayecto del usuario. Desde la acción o paso inicial hasta la acción principal que el usuario puede recorrer para obtener la solución que ofrece tu producto o servicio.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Error: Relacionado íntegramente con la caja “decisión” la misma muestra la posible falla o error. </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Inicio / Cierre: el inicio o el final en un diagrama de flujo.</a:t>
            </a:r>
            <a:endParaRPr sz="1200">
              <a:solidFill>
                <a:schemeClr val="dk1"/>
              </a:solidFill>
              <a:latin typeface="DM Sans"/>
              <a:ea typeface="DM Sans"/>
              <a:cs typeface="DM Sans"/>
              <a:sym typeface="DM Sans"/>
            </a:endParaRPr>
          </a:p>
        </p:txBody>
      </p:sp>
      <p:sp>
        <p:nvSpPr>
          <p:cNvPr id="608" name="Google Shape;608;p130"/>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Userflow</a:t>
            </a:r>
            <a:endParaRPr b="1" sz="2500">
              <a:solidFill>
                <a:schemeClr val="dk1"/>
              </a:solidFill>
              <a:latin typeface="DM Sans"/>
              <a:ea typeface="DM Sans"/>
              <a:cs typeface="DM Sans"/>
              <a:sym typeface="DM Sans"/>
            </a:endParaRPr>
          </a:p>
        </p:txBody>
      </p:sp>
      <p:sp>
        <p:nvSpPr>
          <p:cNvPr id="609" name="Google Shape;609;p130"/>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10" name="Google Shape;610;p13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11" name="Google Shape;611;p130"/>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612" name="Google Shape;612;p130"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613" name="Google Shape;613;p130"/>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13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19" name="Google Shape;619;p131"/>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5.ª PRÁCTICA</a:t>
            </a:r>
            <a:endParaRPr>
              <a:latin typeface="DM Sans"/>
              <a:ea typeface="DM Sans"/>
              <a:cs typeface="DM Sans"/>
              <a:sym typeface="DM Sans"/>
            </a:endParaRPr>
          </a:p>
        </p:txBody>
      </p:sp>
      <p:pic>
        <p:nvPicPr>
          <p:cNvPr id="620" name="Google Shape;620;p13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21" name="Google Shape;621;p131"/>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2" name="Google Shape;622;p13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23" name="Google Shape;623;p131"/>
          <p:cNvSpPr txBox="1"/>
          <p:nvPr/>
        </p:nvSpPr>
        <p:spPr>
          <a:xfrm>
            <a:off x="473338" y="1607275"/>
            <a:ext cx="3843300" cy="15186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Te podrás ayudar generando, en primera instancia, el task flow (diagrama de tareas).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5. </a:t>
            </a:r>
            <a:r>
              <a:rPr lang="es-419" sz="1250">
                <a:solidFill>
                  <a:schemeClr val="dk1"/>
                </a:solidFill>
                <a:latin typeface="DM Sans"/>
                <a:ea typeface="DM Sans"/>
                <a:cs typeface="DM Sans"/>
                <a:sym typeface="DM Sans"/>
              </a:rPr>
              <a:t>El gráfico debe ser claro y ordenado. Las flechas deben mantenerse recta.</a:t>
            </a:r>
            <a:endParaRPr sz="1250">
              <a:solidFill>
                <a:schemeClr val="dk1"/>
              </a:solidFill>
              <a:latin typeface="DM Sans"/>
              <a:ea typeface="DM Sans"/>
              <a:cs typeface="DM Sans"/>
              <a:sym typeface="DM Sans"/>
            </a:endParaRPr>
          </a:p>
        </p:txBody>
      </p:sp>
      <p:sp>
        <p:nvSpPr>
          <p:cNvPr id="624" name="Google Shape;624;p131" title="2."/>
          <p:cNvSpPr txBox="1"/>
          <p:nvPr/>
        </p:nvSpPr>
        <p:spPr>
          <a:xfrm>
            <a:off x="4316763" y="1607275"/>
            <a:ext cx="4353900" cy="10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6. Marcar, en los recorridos, qué user persona de usuario deberá llevar adelante esa tarea (esto se puede reforzar dejando todo el userflow en gris y solo marcando el que corresponde a cada uno de los usuarios).</a:t>
            </a:r>
            <a:endParaRPr sz="1250">
              <a:solidFill>
                <a:schemeClr val="dk1"/>
              </a:solidFill>
              <a:latin typeface="DM Sans"/>
              <a:ea typeface="DM Sans"/>
              <a:cs typeface="DM Sans"/>
              <a:sym typeface="DM Sans"/>
            </a:endParaRPr>
          </a:p>
        </p:txBody>
      </p:sp>
      <p:sp>
        <p:nvSpPr>
          <p:cNvPr id="625" name="Google Shape;625;p131"/>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Userflow</a:t>
            </a:r>
            <a:endParaRPr b="1" sz="2500">
              <a:solidFill>
                <a:schemeClr val="dk1"/>
              </a:solidFill>
              <a:latin typeface="DM Sans"/>
              <a:ea typeface="DM Sans"/>
              <a:cs typeface="DM Sans"/>
              <a:sym typeface="DM Sans"/>
            </a:endParaRPr>
          </a:p>
        </p:txBody>
      </p:sp>
      <p:sp>
        <p:nvSpPr>
          <p:cNvPr id="626" name="Google Shape;626;p131"/>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27" name="Google Shape;627;p131"/>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28" name="Google Shape;628;p131"/>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629" name="Google Shape;629;p131"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630" name="Google Shape;630;p131"/>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631" name="Google Shape;631;p131"/>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3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Wireframes digitales</a:t>
            </a:r>
            <a:endParaRPr b="1" sz="4000">
              <a:solidFill>
                <a:schemeClr val="dk1"/>
              </a:solidFill>
              <a:latin typeface="DM Sans"/>
              <a:ea typeface="DM Sans"/>
              <a:cs typeface="DM Sans"/>
              <a:sym typeface="DM Sans"/>
            </a:endParaRPr>
          </a:p>
        </p:txBody>
      </p:sp>
      <p:sp>
        <p:nvSpPr>
          <p:cNvPr id="637" name="Google Shape;637;p13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09</a:t>
            </a:r>
            <a:endParaRPr sz="16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grpSp>
        <p:nvGrpSpPr>
          <p:cNvPr id="642" name="Google Shape;642;p133"/>
          <p:cNvGrpSpPr/>
          <p:nvPr/>
        </p:nvGrpSpPr>
        <p:grpSpPr>
          <a:xfrm>
            <a:off x="4202558" y="994173"/>
            <a:ext cx="738900" cy="738900"/>
            <a:chOff x="3137108" y="2467173"/>
            <a:chExt cx="738900" cy="738900"/>
          </a:xfrm>
        </p:grpSpPr>
        <p:sp>
          <p:nvSpPr>
            <p:cNvPr id="643" name="Google Shape;643;p13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13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45" name="Google Shape;645;p133"/>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Wireframes digitales</a:t>
            </a:r>
            <a:endParaRPr b="1" sz="4000">
              <a:solidFill>
                <a:schemeClr val="dk1"/>
              </a:solidFill>
              <a:highlight>
                <a:srgbClr val="EAFF6A"/>
              </a:highlight>
              <a:latin typeface="DM Sans"/>
              <a:ea typeface="DM Sans"/>
              <a:cs typeface="DM Sans"/>
              <a:sym typeface="DM Sans"/>
            </a:endParaRPr>
          </a:p>
        </p:txBody>
      </p:sp>
      <p:sp>
        <p:nvSpPr>
          <p:cNvPr id="646" name="Google Shape;646;p133"/>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Desarrollar los wireframes digitales de tu proyecto en formato digital. </a:t>
            </a:r>
            <a:endParaRPr sz="2000">
              <a:solidFill>
                <a:srgbClr val="999999"/>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13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52" name="Google Shape;652;p134"/>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6.ª PRÁCTICA</a:t>
            </a:r>
            <a:endParaRPr>
              <a:latin typeface="DM Sans"/>
              <a:ea typeface="DM Sans"/>
              <a:cs typeface="DM Sans"/>
              <a:sym typeface="DM Sans"/>
            </a:endParaRPr>
          </a:p>
        </p:txBody>
      </p:sp>
      <p:pic>
        <p:nvPicPr>
          <p:cNvPr id="653" name="Google Shape;653;p134"/>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54" name="Google Shape;654;p134"/>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134"/>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56" name="Google Shape;656;p134"/>
          <p:cNvSpPr txBox="1"/>
          <p:nvPr/>
        </p:nvSpPr>
        <p:spPr>
          <a:xfrm>
            <a:off x="469200" y="1525175"/>
            <a:ext cx="3843300" cy="2476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150">
                <a:latin typeface="DM Sans"/>
                <a:ea typeface="DM Sans"/>
                <a:cs typeface="DM Sans"/>
                <a:sym typeface="DM Sans"/>
              </a:rPr>
              <a:t>Consigna</a:t>
            </a:r>
            <a:endParaRPr b="1" sz="1150">
              <a:latin typeface="DM Sans"/>
              <a:ea typeface="DM Sans"/>
              <a:cs typeface="DM Sans"/>
              <a:sym typeface="DM Sans"/>
            </a:endParaRPr>
          </a:p>
          <a:p>
            <a:pPr indent="0" lvl="0" marL="0" rtl="0" algn="l">
              <a:lnSpc>
                <a:spcPct val="115000"/>
              </a:lnSpc>
              <a:spcBef>
                <a:spcPts val="1000"/>
              </a:spcBef>
              <a:spcAft>
                <a:spcPts val="0"/>
              </a:spcAft>
              <a:buNone/>
            </a:pPr>
            <a:r>
              <a:rPr lang="es-419" sz="1150">
                <a:solidFill>
                  <a:schemeClr val="dk1"/>
                </a:solidFill>
                <a:latin typeface="DM Sans"/>
                <a:ea typeface="DM Sans"/>
                <a:cs typeface="DM Sans"/>
                <a:sym typeface="DM Sans"/>
              </a:rPr>
              <a:t>Desarrollar los wireframes digitales de tu proyecto en formato digital.</a:t>
            </a:r>
            <a:endParaRPr sz="1150">
              <a:solidFill>
                <a:srgbClr val="83AEFB"/>
              </a:solidFill>
              <a:latin typeface="DM Sans"/>
              <a:ea typeface="DM Sans"/>
              <a:cs typeface="DM Sans"/>
              <a:sym typeface="DM Sans"/>
            </a:endParaRPr>
          </a:p>
          <a:p>
            <a:pPr indent="-301625" lvl="0" marL="457200" rtl="0" algn="l">
              <a:lnSpc>
                <a:spcPct val="115000"/>
              </a:lnSpc>
              <a:spcBef>
                <a:spcPts val="1000"/>
              </a:spcBef>
              <a:spcAft>
                <a:spcPts val="0"/>
              </a:spcAft>
              <a:buClr>
                <a:srgbClr val="EA90FF"/>
              </a:buClr>
              <a:buSzPts val="1150"/>
              <a:buFont typeface="DM Sans"/>
              <a:buChar char="✓"/>
            </a:pPr>
            <a:r>
              <a:rPr lang="es-419" sz="1150">
                <a:solidFill>
                  <a:schemeClr val="dk1"/>
                </a:solidFill>
                <a:latin typeface="DM Sans"/>
                <a:ea typeface="DM Sans"/>
                <a:cs typeface="DM Sans"/>
                <a:sym typeface="DM Sans"/>
              </a:rPr>
              <a:t>Ten en cuenta los siguientes aspectos:</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150">
                <a:solidFill>
                  <a:schemeClr val="dk1"/>
                </a:solidFill>
                <a:latin typeface="DM Sans"/>
                <a:ea typeface="DM Sans"/>
                <a:cs typeface="DM Sans"/>
                <a:sym typeface="DM Sans"/>
              </a:rPr>
              <a:t>1. Herramienta sugerida: </a:t>
            </a:r>
            <a:r>
              <a:rPr b="1" lang="es-419" sz="1150">
                <a:solidFill>
                  <a:schemeClr val="dk1"/>
                </a:solidFill>
                <a:latin typeface="DM Sans"/>
                <a:ea typeface="DM Sans"/>
                <a:cs typeface="DM Sans"/>
                <a:sym typeface="DM Sans"/>
              </a:rPr>
              <a:t>Figma/Adobe XD</a:t>
            </a:r>
            <a:endParaRPr b="1"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150">
                <a:solidFill>
                  <a:schemeClr val="dk1"/>
                </a:solidFill>
                <a:latin typeface="DM Sans"/>
                <a:ea typeface="DM Sans"/>
                <a:cs typeface="DM Sans"/>
                <a:sym typeface="DM Sans"/>
              </a:rPr>
              <a:t>2. Comunicar la estructura de la solución de diseño qué estamos pensando: ¿Dónde estarán los menús? ¿El logo? ¿Los Call To Action principales? ¿Qué jerarquía tendrán los distintos grupos de contenido?</a:t>
            </a:r>
            <a:endParaRPr sz="1150">
              <a:solidFill>
                <a:schemeClr val="dk1"/>
              </a:solidFill>
              <a:latin typeface="DM Sans"/>
              <a:ea typeface="DM Sans"/>
              <a:cs typeface="DM Sans"/>
              <a:sym typeface="DM Sans"/>
            </a:endParaRPr>
          </a:p>
        </p:txBody>
      </p:sp>
      <p:sp>
        <p:nvSpPr>
          <p:cNvPr id="657" name="Google Shape;657;p134" title="2."/>
          <p:cNvSpPr txBox="1"/>
          <p:nvPr/>
        </p:nvSpPr>
        <p:spPr>
          <a:xfrm>
            <a:off x="4312625" y="1525175"/>
            <a:ext cx="4353900" cy="30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100">
                <a:solidFill>
                  <a:schemeClr val="dk1"/>
                </a:solidFill>
                <a:latin typeface="DM Sans"/>
                <a:ea typeface="DM Sans"/>
                <a:cs typeface="DM Sans"/>
                <a:sym typeface="DM Sans"/>
              </a:rPr>
              <a:t>Fidelidad del Prototipo:</a:t>
            </a:r>
            <a:endParaRPr b="1" sz="1100">
              <a:solidFill>
                <a:schemeClr val="dk1"/>
              </a:solidFill>
              <a:latin typeface="DM Sans"/>
              <a:ea typeface="DM Sans"/>
              <a:cs typeface="DM Sans"/>
              <a:sym typeface="DM Sans"/>
            </a:endParaRPr>
          </a:p>
          <a:p>
            <a:pPr indent="-298450" lvl="0" marL="457200" rtl="0" algn="l">
              <a:lnSpc>
                <a:spcPct val="115000"/>
              </a:lnSpc>
              <a:spcBef>
                <a:spcPts val="1000"/>
              </a:spcBef>
              <a:spcAft>
                <a:spcPts val="0"/>
              </a:spcAft>
              <a:buClr>
                <a:schemeClr val="dk1"/>
              </a:buClr>
              <a:buSzPts val="1100"/>
              <a:buFont typeface="DM Sans"/>
              <a:buAutoNum type="arabicPeriod"/>
            </a:pPr>
            <a:r>
              <a:rPr lang="es-419" sz="1100">
                <a:solidFill>
                  <a:schemeClr val="dk1"/>
                </a:solidFill>
                <a:latin typeface="DM Sans"/>
                <a:ea typeface="DM Sans"/>
                <a:cs typeface="DM Sans"/>
                <a:sym typeface="DM Sans"/>
              </a:rPr>
              <a:t>Baja/Media de Contenido:</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Escribir los títulos principales y el nombre en los botones.</a:t>
            </a:r>
            <a:endParaRPr sz="1100">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AutoNum type="arabicPeriod"/>
            </a:pPr>
            <a:r>
              <a:rPr lang="es-419" sz="1100">
                <a:solidFill>
                  <a:schemeClr val="dk1"/>
                </a:solidFill>
                <a:latin typeface="DM Sans"/>
                <a:ea typeface="DM Sans"/>
                <a:cs typeface="DM Sans"/>
                <a:sym typeface="DM Sans"/>
              </a:rPr>
              <a:t>Baja/Media Visual:</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Evitar el uso de imágenes reales, pueden usar bloques que las simulan con el icono correspondiente.</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Se recomienda que sean en blanco y negro para qué el análisis se centre en lo estructural y no en el contenido.</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Usar una sola tipografía, no importa cual. </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Tener en cuenta las Interacciones: desplegables, hovers, etc.</a:t>
            </a:r>
            <a:endParaRPr sz="1100">
              <a:solidFill>
                <a:schemeClr val="dk1"/>
              </a:solidFill>
              <a:latin typeface="DM Sans"/>
              <a:ea typeface="DM Sans"/>
              <a:cs typeface="DM Sans"/>
              <a:sym typeface="DM Sans"/>
            </a:endParaRPr>
          </a:p>
        </p:txBody>
      </p:sp>
      <p:sp>
        <p:nvSpPr>
          <p:cNvPr id="658" name="Google Shape;658;p134"/>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Wireframes digitales</a:t>
            </a:r>
            <a:endParaRPr b="1" sz="2500">
              <a:solidFill>
                <a:schemeClr val="dk1"/>
              </a:solidFill>
              <a:latin typeface="DM Sans"/>
              <a:ea typeface="DM Sans"/>
              <a:cs typeface="DM Sans"/>
              <a:sym typeface="DM Sans"/>
            </a:endParaRPr>
          </a:p>
        </p:txBody>
      </p:sp>
      <p:sp>
        <p:nvSpPr>
          <p:cNvPr id="659" name="Google Shape;659;p134"/>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60" name="Google Shape;660;p134"/>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61" name="Google Shape;661;p134"/>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662" name="Google Shape;662;p134"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663" name="Google Shape;663;p134"/>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664" name="Google Shape;664;p134"/>
          <p:cNvSpPr txBox="1"/>
          <p:nvPr/>
        </p:nvSpPr>
        <p:spPr>
          <a:xfrm>
            <a:off x="613938" y="416622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3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Patrones de diseño &amp; contenidos</a:t>
            </a:r>
            <a:endParaRPr b="1" sz="4000">
              <a:solidFill>
                <a:schemeClr val="dk1"/>
              </a:solidFill>
              <a:latin typeface="DM Sans"/>
              <a:ea typeface="DM Sans"/>
              <a:cs typeface="DM Sans"/>
              <a:sym typeface="DM Sans"/>
            </a:endParaRPr>
          </a:p>
        </p:txBody>
      </p:sp>
      <p:sp>
        <p:nvSpPr>
          <p:cNvPr id="670" name="Google Shape;670;p13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10</a:t>
            </a:r>
            <a:endParaRPr sz="16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grpSp>
        <p:nvGrpSpPr>
          <p:cNvPr id="675" name="Google Shape;675;p136"/>
          <p:cNvGrpSpPr/>
          <p:nvPr/>
        </p:nvGrpSpPr>
        <p:grpSpPr>
          <a:xfrm>
            <a:off x="4202558" y="994173"/>
            <a:ext cx="738900" cy="738900"/>
            <a:chOff x="3137108" y="2467173"/>
            <a:chExt cx="738900" cy="738900"/>
          </a:xfrm>
        </p:grpSpPr>
        <p:sp>
          <p:nvSpPr>
            <p:cNvPr id="676" name="Google Shape;676;p13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7" name="Google Shape;677;p13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78" name="Google Shape;678;p136"/>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Patrones de diseño</a:t>
            </a:r>
            <a:endParaRPr b="1" sz="4000">
              <a:solidFill>
                <a:schemeClr val="dk1"/>
              </a:solidFill>
              <a:highlight>
                <a:srgbClr val="EAFF6A"/>
              </a:highlight>
              <a:latin typeface="DM Sans"/>
              <a:ea typeface="DM Sans"/>
              <a:cs typeface="DM Sans"/>
              <a:sym typeface="DM Sans"/>
            </a:endParaRPr>
          </a:p>
        </p:txBody>
      </p:sp>
      <p:sp>
        <p:nvSpPr>
          <p:cNvPr id="679" name="Google Shape;679;p136"/>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del diseño previo de los Wireframes digitales, incorporar los patrones de interacción y navegación.</a:t>
            </a:r>
            <a:endParaRPr sz="2000">
              <a:solidFill>
                <a:srgbClr val="999999"/>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10"/>
          <p:cNvSpPr/>
          <p:nvPr/>
        </p:nvSpPr>
        <p:spPr>
          <a:xfrm>
            <a:off x="519025" y="1368025"/>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0"/>
          <p:cNvSpPr txBox="1"/>
          <p:nvPr/>
        </p:nvSpPr>
        <p:spPr>
          <a:xfrm>
            <a:off x="519025" y="945550"/>
            <a:ext cx="7652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¿Cómo se compone?</a:t>
            </a:r>
            <a:endParaRPr b="1" sz="4000">
              <a:solidFill>
                <a:schemeClr val="dk1"/>
              </a:solidFill>
              <a:latin typeface="DM Sans"/>
              <a:ea typeface="DM Sans"/>
              <a:cs typeface="DM Sans"/>
              <a:sym typeface="DM Sans"/>
            </a:endParaRPr>
          </a:p>
        </p:txBody>
      </p:sp>
      <p:sp>
        <p:nvSpPr>
          <p:cNvPr id="367" name="Google Shape;367;p110"/>
          <p:cNvSpPr txBox="1"/>
          <p:nvPr/>
        </p:nvSpPr>
        <p:spPr>
          <a:xfrm>
            <a:off x="632400" y="1837950"/>
            <a:ext cx="4932000" cy="30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El Workbook está compuesto por </a:t>
            </a:r>
            <a:r>
              <a:rPr lang="es-419" sz="1350">
                <a:solidFill>
                  <a:schemeClr val="dk1"/>
                </a:solidFill>
                <a:latin typeface="DM Sans"/>
                <a:ea typeface="DM Sans"/>
                <a:cs typeface="DM Sans"/>
                <a:sym typeface="DM Sans"/>
              </a:rPr>
              <a:t>actividades</a:t>
            </a:r>
            <a:r>
              <a:rPr lang="es-419" sz="1350">
                <a:solidFill>
                  <a:schemeClr val="dk1"/>
                </a:solidFill>
                <a:latin typeface="DM Sans"/>
                <a:ea typeface="DM Sans"/>
                <a:cs typeface="DM Sans"/>
                <a:sym typeface="DM Sans"/>
              </a:rPr>
              <a:t> prácticas que t</a:t>
            </a:r>
            <a:r>
              <a:rPr lang="es-419" sz="1350">
                <a:solidFill>
                  <a:schemeClr val="dk1"/>
                </a:solidFill>
                <a:latin typeface="DM Sans"/>
                <a:ea typeface="DM Sans"/>
                <a:cs typeface="DM Sans"/>
                <a:sym typeface="DM Sans"/>
              </a:rPr>
              <a:t>e guiarán en la elaboración de tu Proyecto.</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7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Hay dos tipos de actividades: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FFBAE7"/>
              </a:buClr>
              <a:buSzPts val="1350"/>
              <a:buFont typeface="DM Sans"/>
              <a:buChar char="✓"/>
            </a:pPr>
            <a:r>
              <a:rPr lang="es-419" sz="1350">
                <a:solidFill>
                  <a:schemeClr val="dk1"/>
                </a:solidFill>
                <a:latin typeface="DM Sans"/>
                <a:ea typeface="DM Sans"/>
                <a:cs typeface="DM Sans"/>
                <a:sym typeface="DM Sans"/>
              </a:rPr>
              <a:t>Las actividades prácticas que </a:t>
            </a:r>
            <a:r>
              <a:rPr b="1" lang="es-419" sz="1350">
                <a:solidFill>
                  <a:schemeClr val="dk1"/>
                </a:solidFill>
                <a:highlight>
                  <a:srgbClr val="EAFF6A"/>
                </a:highlight>
                <a:latin typeface="DM Sans"/>
                <a:ea typeface="DM Sans"/>
                <a:cs typeface="DM Sans"/>
                <a:sym typeface="DM Sans"/>
              </a:rPr>
              <a:t>forman parte de cada pre-entrega.</a:t>
            </a:r>
            <a:endParaRPr b="1" sz="1350">
              <a:solidFill>
                <a:schemeClr val="dk1"/>
              </a:solidFill>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FFBAE7"/>
              </a:buClr>
              <a:buSzPts val="1350"/>
              <a:buFont typeface="DM Sans"/>
              <a:buChar char="✓"/>
            </a:pPr>
            <a:r>
              <a:rPr lang="es-419" sz="1350">
                <a:solidFill>
                  <a:schemeClr val="dk1"/>
                </a:solidFill>
                <a:latin typeface="DM Sans"/>
                <a:ea typeface="DM Sans"/>
                <a:cs typeface="DM Sans"/>
                <a:sym typeface="DM Sans"/>
              </a:rPr>
              <a:t>Las actividades prácticas</a:t>
            </a:r>
            <a:r>
              <a:rPr lang="es-419" sz="1350">
                <a:solidFill>
                  <a:schemeClr val="dk1"/>
                </a:solidFill>
                <a:highlight>
                  <a:srgbClr val="83AEFB"/>
                </a:highlight>
                <a:latin typeface="DM Sans"/>
                <a:ea typeface="DM Sans"/>
                <a:cs typeface="DM Sans"/>
                <a:sym typeface="DM Sans"/>
              </a:rPr>
              <a:t> </a:t>
            </a:r>
            <a:r>
              <a:rPr b="1" lang="es-419" sz="1350">
                <a:solidFill>
                  <a:schemeClr val="dk1"/>
                </a:solidFill>
                <a:highlight>
                  <a:srgbClr val="83AEFB"/>
                </a:highlight>
                <a:latin typeface="DM Sans"/>
                <a:ea typeface="DM Sans"/>
                <a:cs typeface="DM Sans"/>
                <a:sym typeface="DM Sans"/>
              </a:rPr>
              <a:t>complementarias</a:t>
            </a:r>
            <a:r>
              <a:rPr lang="es-419" sz="1350">
                <a:solidFill>
                  <a:schemeClr val="dk1"/>
                </a:solidFill>
                <a:latin typeface="DM Sans"/>
                <a:ea typeface="DM Sans"/>
                <a:cs typeface="DM Sans"/>
                <a:sym typeface="DM Sans"/>
              </a:rPr>
              <a:t> que son optativas y voluntarias, y no se evaluarán.</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Para conocer más sobre las pre-entregas y sus consignas, puedes ver la </a:t>
            </a:r>
            <a:r>
              <a:rPr lang="es-419" sz="1350" u="sng">
                <a:solidFill>
                  <a:schemeClr val="hlink"/>
                </a:solidFill>
                <a:latin typeface="DM Sans"/>
                <a:ea typeface="DM Sans"/>
                <a:cs typeface="DM Sans"/>
                <a:sym typeface="DM Sans"/>
                <a:hlinkClick r:id="rId3"/>
              </a:rPr>
              <a:t>Hoja de Ruta</a:t>
            </a:r>
            <a:r>
              <a:rPr lang="es-419" sz="1350">
                <a:latin typeface="DM Sans"/>
                <a:ea typeface="DM Sans"/>
                <a:cs typeface="DM Sans"/>
                <a:sym typeface="DM Sans"/>
              </a:rPr>
              <a:t> del curso.</a:t>
            </a:r>
            <a:endParaRPr sz="1350">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pic>
        <p:nvPicPr>
          <p:cNvPr id="684" name="Google Shape;684;p13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85" name="Google Shape;685;p137"/>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7.ª PRÁCTICA</a:t>
            </a:r>
            <a:endParaRPr>
              <a:latin typeface="DM Sans"/>
              <a:ea typeface="DM Sans"/>
              <a:cs typeface="DM Sans"/>
              <a:sym typeface="DM Sans"/>
            </a:endParaRPr>
          </a:p>
        </p:txBody>
      </p:sp>
      <p:pic>
        <p:nvPicPr>
          <p:cNvPr id="686" name="Google Shape;686;p137"/>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87" name="Google Shape;687;p137"/>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8" name="Google Shape;688;p137"/>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89" name="Google Shape;689;p137"/>
          <p:cNvSpPr txBox="1"/>
          <p:nvPr/>
        </p:nvSpPr>
        <p:spPr>
          <a:xfrm>
            <a:off x="469200" y="1525175"/>
            <a:ext cx="3843300" cy="294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del diseño previo de Wireframes digital, incorporar los patrones de interacción y navegación. Empezar incorporando patrones de navegación y luego los patrones de interacción. Deberán estar, todos los wireframes correspondientes a tu app. Te recomendamos que incluyas el Antes y Después para ver la evolución del mismo.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690" name="Google Shape;690;p137" title="2."/>
          <p:cNvSpPr txBox="1"/>
          <p:nvPr/>
        </p:nvSpPr>
        <p:spPr>
          <a:xfrm>
            <a:off x="4312625" y="1525175"/>
            <a:ext cx="4353900" cy="253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Identificar aquellos patrones de navegación y nombrar cada uno de ellos.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3. Identificar aquellos patrones de interacción y nombrar cada uno de ellos.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4. Tener presente el sistema operativo con el cual vas a trabajar por qué algunos patrones son diferentes.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Importante:</a:t>
            </a:r>
            <a:r>
              <a:rPr lang="es-419" sz="1250">
                <a:solidFill>
                  <a:schemeClr val="dk1"/>
                </a:solidFill>
                <a:latin typeface="DM Sans"/>
                <a:ea typeface="DM Sans"/>
                <a:cs typeface="DM Sans"/>
                <a:sym typeface="DM Sans"/>
              </a:rPr>
              <a:t> Identificar, dentro del wireframe, cuáles son patrones de navegación y cuáles de interacción. Colocar el nombre correspondiente a cada uno.</a:t>
            </a:r>
            <a:endParaRPr sz="1250">
              <a:solidFill>
                <a:schemeClr val="dk1"/>
              </a:solidFill>
              <a:latin typeface="DM Sans"/>
              <a:ea typeface="DM Sans"/>
              <a:cs typeface="DM Sans"/>
              <a:sym typeface="DM Sans"/>
            </a:endParaRPr>
          </a:p>
        </p:txBody>
      </p:sp>
      <p:sp>
        <p:nvSpPr>
          <p:cNvPr id="691" name="Google Shape;691;p137"/>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Patrones de diseño</a:t>
            </a:r>
            <a:endParaRPr b="1" sz="2500">
              <a:solidFill>
                <a:schemeClr val="dk1"/>
              </a:solidFill>
              <a:latin typeface="DM Sans"/>
              <a:ea typeface="DM Sans"/>
              <a:cs typeface="DM Sans"/>
              <a:sym typeface="DM Sans"/>
            </a:endParaRPr>
          </a:p>
        </p:txBody>
      </p:sp>
      <p:sp>
        <p:nvSpPr>
          <p:cNvPr id="692" name="Google Shape;692;p137"/>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93" name="Google Shape;693;p137"/>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94" name="Google Shape;694;p137"/>
          <p:cNvSpPr txBox="1"/>
          <p:nvPr/>
        </p:nvSpPr>
        <p:spPr>
          <a:xfrm>
            <a:off x="4312613" y="4057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698" name="Shape 698"/>
        <p:cNvGrpSpPr/>
        <p:nvPr/>
      </p:nvGrpSpPr>
      <p:grpSpPr>
        <a:xfrm>
          <a:off x="0" y="0"/>
          <a:ext cx="0" cy="0"/>
          <a:chOff x="0" y="0"/>
          <a:chExt cx="0" cy="0"/>
        </a:xfrm>
      </p:grpSpPr>
      <p:sp>
        <p:nvSpPr>
          <p:cNvPr id="699" name="Google Shape;699;p138"/>
          <p:cNvSpPr/>
          <p:nvPr/>
        </p:nvSpPr>
        <p:spPr>
          <a:xfrm>
            <a:off x="2056400" y="273225"/>
            <a:ext cx="4970100" cy="4317900"/>
          </a:xfrm>
          <a:prstGeom prst="rect">
            <a:avLst/>
          </a:prstGeom>
          <a:solidFill>
            <a:srgbClr val="FFFFFF"/>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0" name="Google Shape;700;p138"/>
          <p:cNvPicPr preferRelativeResize="0"/>
          <p:nvPr/>
        </p:nvPicPr>
        <p:blipFill rotWithShape="1">
          <a:blip r:embed="rId3">
            <a:alphaModFix/>
          </a:blip>
          <a:srcRect b="0" l="1950" r="1950" t="0"/>
          <a:stretch/>
        </p:blipFill>
        <p:spPr>
          <a:xfrm>
            <a:off x="3660327" y="771075"/>
            <a:ext cx="1874254" cy="3322200"/>
          </a:xfrm>
          <a:prstGeom prst="rect">
            <a:avLst/>
          </a:prstGeom>
          <a:noFill/>
          <a:ln>
            <a:noFill/>
          </a:ln>
        </p:spPr>
      </p:pic>
      <p:sp>
        <p:nvSpPr>
          <p:cNvPr id="701" name="Google Shape;701;p138"/>
          <p:cNvSpPr/>
          <p:nvPr/>
        </p:nvSpPr>
        <p:spPr>
          <a:xfrm>
            <a:off x="3735858" y="980110"/>
            <a:ext cx="1672500" cy="351300"/>
          </a:xfrm>
          <a:prstGeom prst="rect">
            <a:avLst/>
          </a:prstGeom>
          <a:solidFill>
            <a:srgbClr val="3DFFBC">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38"/>
          <p:cNvSpPr/>
          <p:nvPr/>
        </p:nvSpPr>
        <p:spPr>
          <a:xfrm>
            <a:off x="3735858" y="1331329"/>
            <a:ext cx="1672500" cy="276000"/>
          </a:xfrm>
          <a:prstGeom prst="rect">
            <a:avLst/>
          </a:prstGeom>
          <a:solidFill>
            <a:srgbClr val="EEFF41">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38"/>
          <p:cNvSpPr/>
          <p:nvPr/>
        </p:nvSpPr>
        <p:spPr>
          <a:xfrm>
            <a:off x="3735858" y="1891512"/>
            <a:ext cx="1672500" cy="2013600"/>
          </a:xfrm>
          <a:prstGeom prst="rect">
            <a:avLst/>
          </a:prstGeom>
          <a:solidFill>
            <a:srgbClr val="3DFFBC">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38"/>
          <p:cNvSpPr txBox="1"/>
          <p:nvPr/>
        </p:nvSpPr>
        <p:spPr>
          <a:xfrm>
            <a:off x="2257913" y="981942"/>
            <a:ext cx="1351500" cy="34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1" i="0" lang="es-419" sz="800" u="none" cap="none" strike="noStrike">
                <a:solidFill>
                  <a:srgbClr val="000000"/>
                </a:solidFill>
                <a:highlight>
                  <a:srgbClr val="3DFFBC"/>
                </a:highlight>
                <a:latin typeface="Didact Gothic"/>
                <a:ea typeface="Didact Gothic"/>
                <a:cs typeface="Didact Gothic"/>
                <a:sym typeface="Didact Gothic"/>
              </a:rPr>
              <a:t>Top-Bar</a:t>
            </a:r>
            <a:endParaRPr b="1" i="0" sz="800" u="none" cap="none" strike="noStrike">
              <a:solidFill>
                <a:srgbClr val="000000"/>
              </a:solidFill>
              <a:highlight>
                <a:srgbClr val="3DFFBC"/>
              </a:highlight>
              <a:latin typeface="Arial"/>
              <a:ea typeface="Arial"/>
              <a:cs typeface="Arial"/>
              <a:sym typeface="Arial"/>
            </a:endParaRPr>
          </a:p>
        </p:txBody>
      </p:sp>
      <p:sp>
        <p:nvSpPr>
          <p:cNvPr id="705" name="Google Shape;705;p138"/>
          <p:cNvSpPr txBox="1"/>
          <p:nvPr/>
        </p:nvSpPr>
        <p:spPr>
          <a:xfrm>
            <a:off x="2257913" y="1935108"/>
            <a:ext cx="1351500" cy="34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1" i="0" lang="es-419" sz="800" u="none" cap="none" strike="noStrike">
                <a:solidFill>
                  <a:srgbClr val="000000"/>
                </a:solidFill>
                <a:highlight>
                  <a:srgbClr val="3DFFBC"/>
                </a:highlight>
                <a:latin typeface="Didact Gothic"/>
                <a:ea typeface="Didact Gothic"/>
                <a:cs typeface="Didact Gothic"/>
                <a:sym typeface="Didact Gothic"/>
              </a:rPr>
              <a:t>Cards</a:t>
            </a:r>
            <a:endParaRPr b="1" i="0" sz="800" u="none" cap="none" strike="noStrike">
              <a:solidFill>
                <a:srgbClr val="000000"/>
              </a:solidFill>
              <a:highlight>
                <a:srgbClr val="3DFFBC"/>
              </a:highlight>
              <a:latin typeface="Arial"/>
              <a:ea typeface="Arial"/>
              <a:cs typeface="Arial"/>
              <a:sym typeface="Arial"/>
            </a:endParaRPr>
          </a:p>
        </p:txBody>
      </p:sp>
      <p:sp>
        <p:nvSpPr>
          <p:cNvPr id="706" name="Google Shape;706;p138"/>
          <p:cNvSpPr txBox="1"/>
          <p:nvPr/>
        </p:nvSpPr>
        <p:spPr>
          <a:xfrm>
            <a:off x="5534582" y="1259732"/>
            <a:ext cx="1351500" cy="3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s-419" sz="800" u="none" cap="none" strike="noStrike">
                <a:solidFill>
                  <a:srgbClr val="000000"/>
                </a:solidFill>
                <a:highlight>
                  <a:srgbClr val="EEFF41"/>
                </a:highlight>
                <a:latin typeface="Didact Gothic"/>
                <a:ea typeface="Didact Gothic"/>
                <a:cs typeface="Didact Gothic"/>
                <a:sym typeface="Didact Gothic"/>
              </a:rPr>
              <a:t>Tab-Bar /</a:t>
            </a:r>
            <a:br>
              <a:rPr b="1" i="0" lang="es-419" sz="800" u="none" cap="none" strike="noStrike">
                <a:solidFill>
                  <a:srgbClr val="000000"/>
                </a:solidFill>
                <a:highlight>
                  <a:srgbClr val="EEFF41"/>
                </a:highlight>
                <a:latin typeface="Didact Gothic"/>
                <a:ea typeface="Didact Gothic"/>
                <a:cs typeface="Didact Gothic"/>
                <a:sym typeface="Didact Gothic"/>
              </a:rPr>
            </a:br>
            <a:r>
              <a:rPr b="1" i="0" lang="es-419" sz="800" u="none" cap="none" strike="noStrike">
                <a:solidFill>
                  <a:srgbClr val="000000"/>
                </a:solidFill>
                <a:highlight>
                  <a:srgbClr val="EEFF41"/>
                </a:highlight>
                <a:latin typeface="Didact Gothic"/>
                <a:ea typeface="Didact Gothic"/>
                <a:cs typeface="Didact Gothic"/>
                <a:sym typeface="Didact Gothic"/>
              </a:rPr>
              <a:t>Pestañas</a:t>
            </a:r>
            <a:endParaRPr b="1" i="0" sz="800" u="none" cap="none" strike="noStrike">
              <a:solidFill>
                <a:srgbClr val="000000"/>
              </a:solidFill>
              <a:highlight>
                <a:srgbClr val="EEFF41"/>
              </a:highlight>
              <a:latin typeface="Arial"/>
              <a:ea typeface="Arial"/>
              <a:cs typeface="Arial"/>
              <a:sym typeface="Arial"/>
            </a:endParaRPr>
          </a:p>
        </p:txBody>
      </p:sp>
      <p:pic>
        <p:nvPicPr>
          <p:cNvPr id="707" name="Google Shape;707;p13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Atomic Design</a:t>
            </a:r>
            <a:endParaRPr b="1" sz="4000">
              <a:solidFill>
                <a:schemeClr val="dk1"/>
              </a:solidFill>
              <a:latin typeface="DM Sans"/>
              <a:ea typeface="DM Sans"/>
              <a:cs typeface="DM Sans"/>
              <a:sym typeface="DM Sans"/>
            </a:endParaRPr>
          </a:p>
        </p:txBody>
      </p:sp>
      <p:sp>
        <p:nvSpPr>
          <p:cNvPr id="713" name="Google Shape;713;p13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11</a:t>
            </a:r>
            <a:endParaRPr sz="16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grpSp>
        <p:nvGrpSpPr>
          <p:cNvPr id="718" name="Google Shape;718;p140"/>
          <p:cNvGrpSpPr/>
          <p:nvPr/>
        </p:nvGrpSpPr>
        <p:grpSpPr>
          <a:xfrm>
            <a:off x="4202558" y="994173"/>
            <a:ext cx="738900" cy="738900"/>
            <a:chOff x="3137108" y="2467173"/>
            <a:chExt cx="738900" cy="738900"/>
          </a:xfrm>
        </p:grpSpPr>
        <p:sp>
          <p:nvSpPr>
            <p:cNvPr id="719" name="Google Shape;719;p14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0" name="Google Shape;720;p14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21" name="Google Shape;721;p140"/>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Atomic Design</a:t>
            </a:r>
            <a:endParaRPr b="1" sz="4000">
              <a:solidFill>
                <a:schemeClr val="dk1"/>
              </a:solidFill>
              <a:highlight>
                <a:srgbClr val="EAFF6A"/>
              </a:highlight>
              <a:latin typeface="DM Sans"/>
              <a:ea typeface="DM Sans"/>
              <a:cs typeface="DM Sans"/>
              <a:sym typeface="DM Sans"/>
            </a:endParaRPr>
          </a:p>
        </p:txBody>
      </p:sp>
      <p:sp>
        <p:nvSpPr>
          <p:cNvPr id="722" name="Google Shape;722;p140"/>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 todos los wireframes, modificar el prototipo incorporando el concepto de Atomic Design.</a:t>
            </a:r>
            <a:endParaRPr sz="2000">
              <a:solidFill>
                <a:srgbClr val="999999"/>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14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28" name="Google Shape;728;p141"/>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8.ª PRÁCTICA</a:t>
            </a:r>
            <a:endParaRPr>
              <a:latin typeface="DM Sans"/>
              <a:ea typeface="DM Sans"/>
              <a:cs typeface="DM Sans"/>
              <a:sym typeface="DM Sans"/>
            </a:endParaRPr>
          </a:p>
        </p:txBody>
      </p:sp>
      <p:pic>
        <p:nvPicPr>
          <p:cNvPr id="729" name="Google Shape;729;p14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30" name="Google Shape;730;p141"/>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14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32" name="Google Shape;732;p141"/>
          <p:cNvSpPr txBox="1"/>
          <p:nvPr/>
        </p:nvSpPr>
        <p:spPr>
          <a:xfrm>
            <a:off x="469200" y="1525175"/>
            <a:ext cx="3843300" cy="206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modificar el prototipo incorporando el concepto de Atomic Design. Presentar al menos 3 organismos realizados dentro de los frames.</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33" name="Google Shape;733;p141" title="2."/>
          <p:cNvSpPr txBox="1"/>
          <p:nvPr/>
        </p:nvSpPr>
        <p:spPr>
          <a:xfrm>
            <a:off x="4312625" y="1525175"/>
            <a:ext cx="4353900" cy="24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Tener presente mostrar cómo los átomos se convierten en moléculas y cómo las moléculas se convierten en organismos. Ej:tab-bar: en primera instancia definir como átomos a la tipografía y al icono; luego generar moléculas con una unión de ambos y por último generar el organismo a la unión de moléculas.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Incorporar la sintaxis vista en la clase.</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4. Puedes hacer un Frame o Page para ir colocando los componentes maestros.</a:t>
            </a:r>
            <a:endParaRPr sz="1250">
              <a:solidFill>
                <a:schemeClr val="dk1"/>
              </a:solidFill>
              <a:latin typeface="DM Sans"/>
              <a:ea typeface="DM Sans"/>
              <a:cs typeface="DM Sans"/>
              <a:sym typeface="DM Sans"/>
            </a:endParaRPr>
          </a:p>
        </p:txBody>
      </p:sp>
      <p:sp>
        <p:nvSpPr>
          <p:cNvPr id="734" name="Google Shape;734;p141"/>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Atomic Design</a:t>
            </a:r>
            <a:endParaRPr b="1" sz="2500">
              <a:solidFill>
                <a:schemeClr val="dk1"/>
              </a:solidFill>
              <a:latin typeface="DM Sans"/>
              <a:ea typeface="DM Sans"/>
              <a:cs typeface="DM Sans"/>
              <a:sym typeface="DM Sans"/>
            </a:endParaRPr>
          </a:p>
        </p:txBody>
      </p:sp>
      <p:sp>
        <p:nvSpPr>
          <p:cNvPr id="735" name="Google Shape;735;p141"/>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36" name="Google Shape;736;p141"/>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p1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42" name="Google Shape;742;p142"/>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8.ª PRÁCTICA</a:t>
            </a:r>
            <a:endParaRPr>
              <a:latin typeface="DM Sans"/>
              <a:ea typeface="DM Sans"/>
              <a:cs typeface="DM Sans"/>
              <a:sym typeface="DM Sans"/>
            </a:endParaRPr>
          </a:p>
        </p:txBody>
      </p:sp>
      <p:pic>
        <p:nvPicPr>
          <p:cNvPr id="743" name="Google Shape;743;p142"/>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44" name="Google Shape;744;p142"/>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5" name="Google Shape;745;p142"/>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46" name="Google Shape;746;p142"/>
          <p:cNvSpPr txBox="1"/>
          <p:nvPr/>
        </p:nvSpPr>
        <p:spPr>
          <a:xfrm>
            <a:off x="469200" y="1525175"/>
            <a:ext cx="3843300" cy="206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modificar el prototipo incorporando el concepto de Atomic Design. Presentar al menos 3 organismos realizados dentro de los frames.</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47" name="Google Shape;747;p142" title="2."/>
          <p:cNvSpPr txBox="1"/>
          <p:nvPr/>
        </p:nvSpPr>
        <p:spPr>
          <a:xfrm>
            <a:off x="4312625" y="1525175"/>
            <a:ext cx="4353900" cy="20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Fidelidad del Prototipo:</a:t>
            </a:r>
            <a:endParaRPr b="1"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Media de Contenido: Seguir incorporando  textos reales a los párrafos de texto, cards, entre otros. </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Media Visual: Con la incorporación de atomic y las modificaciones de las pruebas, el prototipo sigue evolucionando. </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3. Baja/Media de Funcionalidad: Se mantiene igual que la instancia anterior.</a:t>
            </a:r>
            <a:endParaRPr sz="1250">
              <a:solidFill>
                <a:schemeClr val="dk1"/>
              </a:solidFill>
              <a:latin typeface="DM Sans"/>
              <a:ea typeface="DM Sans"/>
              <a:cs typeface="DM Sans"/>
              <a:sym typeface="DM Sans"/>
            </a:endParaRPr>
          </a:p>
        </p:txBody>
      </p:sp>
      <p:sp>
        <p:nvSpPr>
          <p:cNvPr id="748" name="Google Shape;748;p142"/>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Atomic Design</a:t>
            </a:r>
            <a:endParaRPr b="1" sz="2500">
              <a:solidFill>
                <a:schemeClr val="dk1"/>
              </a:solidFill>
              <a:latin typeface="DM Sans"/>
              <a:ea typeface="DM Sans"/>
              <a:cs typeface="DM Sans"/>
              <a:sym typeface="DM Sans"/>
            </a:endParaRPr>
          </a:p>
        </p:txBody>
      </p:sp>
      <p:sp>
        <p:nvSpPr>
          <p:cNvPr id="749" name="Google Shape;749;p142"/>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50" name="Google Shape;750;p142"/>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751" name="Google Shape;751;p142"/>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4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Sistema de grilla</a:t>
            </a:r>
            <a:endParaRPr b="1" sz="4000">
              <a:solidFill>
                <a:schemeClr val="dk1"/>
              </a:solidFill>
              <a:latin typeface="DM Sans"/>
              <a:ea typeface="DM Sans"/>
              <a:cs typeface="DM Sans"/>
              <a:sym typeface="DM Sans"/>
            </a:endParaRPr>
          </a:p>
        </p:txBody>
      </p:sp>
      <p:sp>
        <p:nvSpPr>
          <p:cNvPr id="757" name="Google Shape;757;p14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12</a:t>
            </a:r>
            <a:endParaRPr sz="16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grpSp>
        <p:nvGrpSpPr>
          <p:cNvPr id="762" name="Google Shape;762;p144"/>
          <p:cNvGrpSpPr/>
          <p:nvPr/>
        </p:nvGrpSpPr>
        <p:grpSpPr>
          <a:xfrm>
            <a:off x="4202558" y="994173"/>
            <a:ext cx="738900" cy="738900"/>
            <a:chOff x="3137108" y="2467173"/>
            <a:chExt cx="738900" cy="738900"/>
          </a:xfrm>
        </p:grpSpPr>
        <p:sp>
          <p:nvSpPr>
            <p:cNvPr id="763" name="Google Shape;763;p14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14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65" name="Google Shape;765;p144"/>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Grilla y estructura</a:t>
            </a:r>
            <a:endParaRPr b="1" sz="4000">
              <a:solidFill>
                <a:schemeClr val="dk1"/>
              </a:solidFill>
              <a:highlight>
                <a:srgbClr val="EAFF6A"/>
              </a:highlight>
              <a:latin typeface="DM Sans"/>
              <a:ea typeface="DM Sans"/>
              <a:cs typeface="DM Sans"/>
              <a:sym typeface="DM Sans"/>
            </a:endParaRPr>
          </a:p>
        </p:txBody>
      </p:sp>
      <p:sp>
        <p:nvSpPr>
          <p:cNvPr id="766" name="Google Shape;766;p144"/>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 todos los wireframes, incorporar un sistema de grilla</a:t>
            </a:r>
            <a:endParaRPr sz="200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1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72" name="Google Shape;772;p145"/>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9.ª PRÁCTICA</a:t>
            </a:r>
            <a:endParaRPr>
              <a:latin typeface="DM Sans"/>
              <a:ea typeface="DM Sans"/>
              <a:cs typeface="DM Sans"/>
              <a:sym typeface="DM Sans"/>
            </a:endParaRPr>
          </a:p>
        </p:txBody>
      </p:sp>
      <p:pic>
        <p:nvPicPr>
          <p:cNvPr id="773" name="Google Shape;773;p14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74" name="Google Shape;774;p145"/>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14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76" name="Google Shape;776;p145"/>
          <p:cNvSpPr txBox="1"/>
          <p:nvPr/>
        </p:nvSpPr>
        <p:spPr>
          <a:xfrm>
            <a:off x="469200" y="1525175"/>
            <a:ext cx="3843300" cy="228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incorporar un sistema de grilla. Trabajar una grilla de columnas para organizar los componentes de manera vertical y una grilla de cuadrícula para organizar los componentes de manera horizontal.</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77" name="Google Shape;777;p145" title="2."/>
          <p:cNvSpPr txBox="1"/>
          <p:nvPr/>
        </p:nvSpPr>
        <p:spPr>
          <a:xfrm>
            <a:off x="4312625" y="1525175"/>
            <a:ext cx="4353900" cy="30324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Los componentes deberían ocupar el ancho correspondiente a las columnas y no usan los espacios de margen izquierdo y derecho.</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Las calles del sistema de grilla no deben ser mayores al ancho de margen izquierdo y derecho.</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Mantener un ritmo vertical, esto quiere decir que se debe tener presente la separación vertical mínima entre componentes de 11 para IOS y 8 para Android.</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Respetar los márgenes izquierdo y derecho mínimos: 16 para Android y 18 para IOS.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La cantidad de módulos ocupados debiera definir la jerarquía de los componentes</a:t>
            </a:r>
            <a:endParaRPr sz="1250">
              <a:solidFill>
                <a:schemeClr val="dk1"/>
              </a:solidFill>
              <a:latin typeface="DM Sans"/>
              <a:ea typeface="DM Sans"/>
              <a:cs typeface="DM Sans"/>
              <a:sym typeface="DM Sans"/>
            </a:endParaRPr>
          </a:p>
        </p:txBody>
      </p:sp>
      <p:sp>
        <p:nvSpPr>
          <p:cNvPr id="778" name="Google Shape;778;p145"/>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Grilla y estructura</a:t>
            </a:r>
            <a:endParaRPr b="1" sz="2500">
              <a:solidFill>
                <a:schemeClr val="dk1"/>
              </a:solidFill>
              <a:latin typeface="DM Sans"/>
              <a:ea typeface="DM Sans"/>
              <a:cs typeface="DM Sans"/>
              <a:sym typeface="DM Sans"/>
            </a:endParaRPr>
          </a:p>
        </p:txBody>
      </p:sp>
      <p:sp>
        <p:nvSpPr>
          <p:cNvPr id="779" name="Google Shape;779;p145"/>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80" name="Google Shape;780;p145"/>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1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86" name="Google Shape;786;p146"/>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9.ª PRÁCTICA</a:t>
            </a:r>
            <a:endParaRPr>
              <a:latin typeface="DM Sans"/>
              <a:ea typeface="DM Sans"/>
              <a:cs typeface="DM Sans"/>
              <a:sym typeface="DM Sans"/>
            </a:endParaRPr>
          </a:p>
        </p:txBody>
      </p:sp>
      <p:pic>
        <p:nvPicPr>
          <p:cNvPr id="787" name="Google Shape;787;p146"/>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88" name="Google Shape;788;p146"/>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9" name="Google Shape;789;p146"/>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90" name="Google Shape;790;p146"/>
          <p:cNvSpPr txBox="1"/>
          <p:nvPr/>
        </p:nvSpPr>
        <p:spPr>
          <a:xfrm>
            <a:off x="469200" y="1525175"/>
            <a:ext cx="3843300" cy="228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incorporar un sistema de grilla. Trabajar una grilla de columnas para organizar los componentes de manera vertical y una grilla de cuadrícula para organizar los componentes de manera horizontal.</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91" name="Google Shape;791;p146" title="2."/>
          <p:cNvSpPr txBox="1"/>
          <p:nvPr/>
        </p:nvSpPr>
        <p:spPr>
          <a:xfrm>
            <a:off x="4312625" y="1525175"/>
            <a:ext cx="4353900" cy="208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Fidelidad del Prototipo:</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1. Media de Contenido: Seguir incorporando textos reales a los párrafos de texto, cards, entre otros.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Media Visual: Con la incorporación de la grilla el Prototipo sigue mejorando su fidelidad visual.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Baja/Media de Funcionalidad: se mantiene igual que la instancia anterior.</a:t>
            </a:r>
            <a:endParaRPr sz="1250">
              <a:solidFill>
                <a:schemeClr val="dk1"/>
              </a:solidFill>
              <a:latin typeface="DM Sans"/>
              <a:ea typeface="DM Sans"/>
              <a:cs typeface="DM Sans"/>
              <a:sym typeface="DM Sans"/>
            </a:endParaRPr>
          </a:p>
        </p:txBody>
      </p:sp>
      <p:sp>
        <p:nvSpPr>
          <p:cNvPr id="792" name="Google Shape;792;p146"/>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Grilla y estructura</a:t>
            </a:r>
            <a:endParaRPr b="1" sz="2500">
              <a:solidFill>
                <a:schemeClr val="dk1"/>
              </a:solidFill>
              <a:latin typeface="DM Sans"/>
              <a:ea typeface="DM Sans"/>
              <a:cs typeface="DM Sans"/>
              <a:sym typeface="DM Sans"/>
            </a:endParaRPr>
          </a:p>
        </p:txBody>
      </p:sp>
      <p:sp>
        <p:nvSpPr>
          <p:cNvPr id="793" name="Google Shape;793;p146"/>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94" name="Google Shape;794;p146"/>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795" name="Google Shape;795;p146"/>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1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Sistema de entregas</a:t>
            </a:r>
            <a:endParaRPr b="1" sz="3500">
              <a:solidFill>
                <a:schemeClr val="lt1"/>
              </a:solidFill>
              <a:latin typeface="DM Sans"/>
              <a:ea typeface="DM Sans"/>
              <a:cs typeface="DM Sans"/>
              <a:sym typeface="DM Sans"/>
            </a:endParaRPr>
          </a:p>
        </p:txBody>
      </p:sp>
      <p:sp>
        <p:nvSpPr>
          <p:cNvPr id="373" name="Google Shape;373;p11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1"/>
          <p:cNvSpPr txBox="1"/>
          <p:nvPr/>
        </p:nvSpPr>
        <p:spPr>
          <a:xfrm>
            <a:off x="1028675" y="2212050"/>
            <a:ext cx="2166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DM Sans"/>
                <a:ea typeface="DM Sans"/>
                <a:cs typeface="DM Sans"/>
                <a:sym typeface="DM Sans"/>
              </a:rPr>
              <a:t>En las clases del curso, encontrarás ejercicios que te ayudarán a realizar las pre-entregas del curso. Las actividades son optativas y voluntarias, no tienen fecha de entrega y no se realiza devolución.</a:t>
            </a:r>
            <a:endParaRPr sz="1200">
              <a:latin typeface="DM Sans"/>
              <a:ea typeface="DM Sans"/>
              <a:cs typeface="DM Sans"/>
              <a:sym typeface="DM Sans"/>
            </a:endParaRPr>
          </a:p>
        </p:txBody>
      </p:sp>
      <p:sp>
        <p:nvSpPr>
          <p:cNvPr id="375" name="Google Shape;375;p111"/>
          <p:cNvSpPr txBox="1"/>
          <p:nvPr/>
        </p:nvSpPr>
        <p:spPr>
          <a:xfrm>
            <a:off x="1028675" y="181185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Actividades prácticas</a:t>
            </a:r>
            <a:endParaRPr b="1">
              <a:latin typeface="DM Sans"/>
              <a:ea typeface="DM Sans"/>
              <a:cs typeface="DM Sans"/>
              <a:sym typeface="DM Sans"/>
            </a:endParaRPr>
          </a:p>
        </p:txBody>
      </p:sp>
      <p:sp>
        <p:nvSpPr>
          <p:cNvPr id="376" name="Google Shape;376;p111"/>
          <p:cNvSpPr txBox="1"/>
          <p:nvPr/>
        </p:nvSpPr>
        <p:spPr>
          <a:xfrm>
            <a:off x="3488850" y="2212050"/>
            <a:ext cx="23658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200">
                <a:latin typeface="DM Sans"/>
                <a:ea typeface="DM Sans"/>
                <a:cs typeface="DM Sans"/>
                <a:sym typeface="DM Sans"/>
              </a:rPr>
              <a:t>Las pre-entregas son instancias de evaluación sobre cómo compones tu PF. T</a:t>
            </a:r>
            <a:r>
              <a:rPr lang="es-419" sz="1200">
                <a:latin typeface="DM Sans"/>
                <a:ea typeface="DM Sans"/>
                <a:cs typeface="DM Sans"/>
                <a:sym typeface="DM Sans"/>
              </a:rPr>
              <a:t>iene una vigencia de 7 días continuos desde la clase donde se habilita la entrega. Pasada esta fecha, el botón de “entrega” se deshabilita. Por ello, te recomendamos estar al día con todas las actividades planteadas.</a:t>
            </a:r>
            <a:endParaRPr sz="1200">
              <a:latin typeface="DM Sans"/>
              <a:ea typeface="DM Sans"/>
              <a:cs typeface="DM Sans"/>
              <a:sym typeface="DM Sans"/>
            </a:endParaRPr>
          </a:p>
        </p:txBody>
      </p:sp>
      <p:sp>
        <p:nvSpPr>
          <p:cNvPr id="377" name="Google Shape;377;p111"/>
          <p:cNvSpPr txBox="1"/>
          <p:nvPr/>
        </p:nvSpPr>
        <p:spPr>
          <a:xfrm>
            <a:off x="3488850" y="181185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Pre-entrega del PF</a:t>
            </a:r>
            <a:endParaRPr b="1">
              <a:latin typeface="DM Sans"/>
              <a:ea typeface="DM Sans"/>
              <a:cs typeface="DM Sans"/>
              <a:sym typeface="DM Sans"/>
            </a:endParaRPr>
          </a:p>
        </p:txBody>
      </p:sp>
      <p:sp>
        <p:nvSpPr>
          <p:cNvPr id="378" name="Google Shape;378;p111"/>
          <p:cNvSpPr txBox="1"/>
          <p:nvPr/>
        </p:nvSpPr>
        <p:spPr>
          <a:xfrm>
            <a:off x="5949025" y="2212050"/>
            <a:ext cx="23658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200">
                <a:latin typeface="DM Sans"/>
                <a:ea typeface="DM Sans"/>
                <a:cs typeface="DM Sans"/>
                <a:sym typeface="DM Sans"/>
              </a:rPr>
              <a:t>La entrega final de tu Proyecto </a:t>
            </a:r>
            <a:r>
              <a:rPr lang="es-419" sz="1200">
                <a:latin typeface="DM Sans"/>
                <a:ea typeface="DM Sans"/>
                <a:cs typeface="DM Sans"/>
                <a:sym typeface="DM Sans"/>
              </a:rPr>
              <a:t>cuenta con un lapso de 10 días continuos luego de finalizada la última clase </a:t>
            </a:r>
            <a:r>
              <a:rPr lang="es-419" sz="1200">
                <a:latin typeface="DM Sans"/>
                <a:ea typeface="DM Sans"/>
                <a:cs typeface="DM Sans"/>
                <a:sym typeface="DM Sans"/>
              </a:rPr>
              <a:t>(</a:t>
            </a:r>
            <a:r>
              <a:rPr b="1" lang="es-419" sz="1200">
                <a:latin typeface="DM Sans"/>
                <a:ea typeface="DM Sans"/>
                <a:cs typeface="DM Sans"/>
                <a:sym typeface="DM Sans"/>
              </a:rPr>
              <a:t>n°25</a:t>
            </a:r>
            <a:r>
              <a:rPr lang="es-419" sz="1200">
                <a:latin typeface="DM Sans"/>
                <a:ea typeface="DM Sans"/>
                <a:cs typeface="DM Sans"/>
                <a:sym typeface="DM Sans"/>
              </a:rPr>
              <a:t>). </a:t>
            </a:r>
            <a:r>
              <a:rPr lang="es-419" sz="1200">
                <a:latin typeface="DM Sans"/>
                <a:ea typeface="DM Sans"/>
                <a:cs typeface="DM Sans"/>
                <a:sym typeface="DM Sans"/>
              </a:rPr>
              <a:t>Posterior a ese tiempo, el botón de la entrega quedará inhabilitado y no será posible entregarlo o recibirlo por otros medios. </a:t>
            </a:r>
            <a:endParaRPr sz="1350">
              <a:latin typeface="DM Sans"/>
              <a:ea typeface="DM Sans"/>
              <a:cs typeface="DM Sans"/>
              <a:sym typeface="DM Sans"/>
            </a:endParaRPr>
          </a:p>
        </p:txBody>
      </p:sp>
      <p:sp>
        <p:nvSpPr>
          <p:cNvPr id="379" name="Google Shape;379;p111"/>
          <p:cNvSpPr txBox="1"/>
          <p:nvPr/>
        </p:nvSpPr>
        <p:spPr>
          <a:xfrm>
            <a:off x="5949025" y="181185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Proyecto Final</a:t>
            </a:r>
            <a:endParaRPr b="1">
              <a:latin typeface="DM Sans"/>
              <a:ea typeface="DM Sans"/>
              <a:cs typeface="DM Sans"/>
              <a:sym typeface="DM Sans"/>
            </a:endParaRPr>
          </a:p>
        </p:txBody>
      </p:sp>
      <p:pic>
        <p:nvPicPr>
          <p:cNvPr id="380" name="Google Shape;380;p111"/>
          <p:cNvPicPr preferRelativeResize="0"/>
          <p:nvPr/>
        </p:nvPicPr>
        <p:blipFill>
          <a:blip r:embed="rId3">
            <a:alphaModFix/>
          </a:blip>
          <a:stretch>
            <a:fillRect/>
          </a:stretch>
        </p:blipFill>
        <p:spPr>
          <a:xfrm>
            <a:off x="3560348" y="1479086"/>
            <a:ext cx="192136" cy="192145"/>
          </a:xfrm>
          <a:prstGeom prst="rect">
            <a:avLst/>
          </a:prstGeom>
          <a:noFill/>
          <a:ln>
            <a:noFill/>
          </a:ln>
        </p:spPr>
      </p:pic>
      <p:pic>
        <p:nvPicPr>
          <p:cNvPr id="381" name="Google Shape;381;p111"/>
          <p:cNvPicPr preferRelativeResize="0"/>
          <p:nvPr/>
        </p:nvPicPr>
        <p:blipFill>
          <a:blip r:embed="rId4">
            <a:alphaModFix/>
          </a:blip>
          <a:stretch>
            <a:fillRect/>
          </a:stretch>
        </p:blipFill>
        <p:spPr>
          <a:xfrm>
            <a:off x="1124911" y="1488410"/>
            <a:ext cx="182807" cy="182809"/>
          </a:xfrm>
          <a:prstGeom prst="rect">
            <a:avLst/>
          </a:prstGeom>
          <a:noFill/>
          <a:ln>
            <a:noFill/>
          </a:ln>
        </p:spPr>
      </p:pic>
      <p:pic>
        <p:nvPicPr>
          <p:cNvPr id="382" name="Google Shape;382;p111"/>
          <p:cNvPicPr preferRelativeResize="0"/>
          <p:nvPr/>
        </p:nvPicPr>
        <p:blipFill>
          <a:blip r:embed="rId3">
            <a:alphaModFix/>
          </a:blip>
          <a:stretch>
            <a:fillRect/>
          </a:stretch>
        </p:blipFill>
        <p:spPr>
          <a:xfrm>
            <a:off x="6043973" y="1483749"/>
            <a:ext cx="192136" cy="19214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Estándares</a:t>
            </a:r>
            <a:r>
              <a:rPr b="1" lang="es-419" sz="4000">
                <a:solidFill>
                  <a:schemeClr val="dk1"/>
                </a:solidFill>
                <a:latin typeface="DM Sans"/>
                <a:ea typeface="DM Sans"/>
                <a:cs typeface="DM Sans"/>
                <a:sym typeface="DM Sans"/>
              </a:rPr>
              <a:t> y guidelines</a:t>
            </a:r>
            <a:endParaRPr b="1" sz="4000">
              <a:solidFill>
                <a:schemeClr val="dk1"/>
              </a:solidFill>
              <a:latin typeface="DM Sans"/>
              <a:ea typeface="DM Sans"/>
              <a:cs typeface="DM Sans"/>
              <a:sym typeface="DM Sans"/>
            </a:endParaRPr>
          </a:p>
        </p:txBody>
      </p:sp>
      <p:sp>
        <p:nvSpPr>
          <p:cNvPr id="801" name="Google Shape;801;p14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13</a:t>
            </a:r>
            <a:endParaRPr sz="16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grpSp>
        <p:nvGrpSpPr>
          <p:cNvPr id="806" name="Google Shape;806;p148"/>
          <p:cNvGrpSpPr/>
          <p:nvPr/>
        </p:nvGrpSpPr>
        <p:grpSpPr>
          <a:xfrm>
            <a:off x="4202558" y="994173"/>
            <a:ext cx="738900" cy="738900"/>
            <a:chOff x="3137108" y="2467173"/>
            <a:chExt cx="738900" cy="738900"/>
          </a:xfrm>
        </p:grpSpPr>
        <p:sp>
          <p:nvSpPr>
            <p:cNvPr id="807" name="Google Shape;807;p14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8" name="Google Shape;808;p14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09" name="Google Shape;809;p148"/>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Wireframes y guidelines</a:t>
            </a:r>
            <a:endParaRPr b="1" sz="4000">
              <a:solidFill>
                <a:schemeClr val="dk1"/>
              </a:solidFill>
              <a:highlight>
                <a:srgbClr val="EAFF6A"/>
              </a:highlight>
              <a:latin typeface="DM Sans"/>
              <a:ea typeface="DM Sans"/>
              <a:cs typeface="DM Sans"/>
              <a:sym typeface="DM Sans"/>
            </a:endParaRPr>
          </a:p>
        </p:txBody>
      </p:sp>
      <p:sp>
        <p:nvSpPr>
          <p:cNvPr id="810" name="Google Shape;810;p148"/>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Iterar el prototipo ajustando el diseño a las guías de estilo del sistema operativo.</a:t>
            </a:r>
            <a:endParaRPr sz="2000">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14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16" name="Google Shape;816;p149"/>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10.ª PRÁCTICA</a:t>
            </a:r>
            <a:endParaRPr>
              <a:latin typeface="DM Sans"/>
              <a:ea typeface="DM Sans"/>
              <a:cs typeface="DM Sans"/>
              <a:sym typeface="DM Sans"/>
            </a:endParaRPr>
          </a:p>
        </p:txBody>
      </p:sp>
      <p:pic>
        <p:nvPicPr>
          <p:cNvPr id="817" name="Google Shape;817;p149"/>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18" name="Google Shape;818;p149"/>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149"/>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20" name="Google Shape;820;p149"/>
          <p:cNvSpPr txBox="1"/>
          <p:nvPr/>
        </p:nvSpPr>
        <p:spPr>
          <a:xfrm>
            <a:off x="469200" y="1525175"/>
            <a:ext cx="3843300" cy="289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Iterar el prototipo ajustando el diseño del wireframe a las guías de estilo del sistema operativo.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a:t>
            </a:r>
            <a:r>
              <a:rPr b="1" lang="es-419" sz="1200">
                <a:solidFill>
                  <a:schemeClr val="dk1"/>
                </a:solidFill>
                <a:latin typeface="DM Sans"/>
                <a:ea typeface="DM Sans"/>
                <a:cs typeface="DM Sans"/>
                <a:sym typeface="DM Sans"/>
              </a:rPr>
              <a:t>Figma/Adobe XD</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IOS</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2. Botones:</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principal (vértices con curvas pronunciadas)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Iconográfico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Tipográfico</a:t>
            </a:r>
            <a:endParaRPr sz="1200">
              <a:solidFill>
                <a:schemeClr val="dk1"/>
              </a:solidFill>
              <a:latin typeface="DM Sans"/>
              <a:ea typeface="DM Sans"/>
              <a:cs typeface="DM Sans"/>
              <a:sym typeface="DM Sans"/>
            </a:endParaRPr>
          </a:p>
        </p:txBody>
      </p:sp>
      <p:sp>
        <p:nvSpPr>
          <p:cNvPr id="821" name="Google Shape;821;p149" title="2."/>
          <p:cNvSpPr txBox="1"/>
          <p:nvPr/>
        </p:nvSpPr>
        <p:spPr>
          <a:xfrm>
            <a:off x="4312625" y="1525175"/>
            <a:ext cx="4353900" cy="245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Tipografía: San Francisco</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4. Iconografía de sistema: LINK</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5. Navegación: </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Navigation Bar: en aplicaciones particulares como calendario.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Tab Bar: navegación inferior.</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Toolbar: en aplicaciones particulares como Safari, es parte de la app.</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Action sheets: opciones de edición.</a:t>
            </a:r>
            <a:endParaRPr sz="1200">
              <a:solidFill>
                <a:schemeClr val="dk1"/>
              </a:solidFill>
              <a:latin typeface="DM Sans"/>
              <a:ea typeface="DM Sans"/>
              <a:cs typeface="DM Sans"/>
              <a:sym typeface="DM Sans"/>
            </a:endParaRPr>
          </a:p>
        </p:txBody>
      </p:sp>
      <p:sp>
        <p:nvSpPr>
          <p:cNvPr id="822" name="Google Shape;822;p149"/>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Wireframe y guidelines</a:t>
            </a:r>
            <a:endParaRPr b="1" sz="2500">
              <a:solidFill>
                <a:schemeClr val="dk1"/>
              </a:solidFill>
              <a:latin typeface="DM Sans"/>
              <a:ea typeface="DM Sans"/>
              <a:cs typeface="DM Sans"/>
              <a:sym typeface="DM Sans"/>
            </a:endParaRPr>
          </a:p>
        </p:txBody>
      </p:sp>
      <p:sp>
        <p:nvSpPr>
          <p:cNvPr id="823" name="Google Shape;823;p149"/>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24" name="Google Shape;824;p149"/>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25" name="Google Shape;825;p149"/>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26" name="Google Shape;826;p149"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27" name="Google Shape;827;p149"/>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id="832" name="Google Shape;832;p15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33" name="Google Shape;833;p150"/>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10.ª PRÁCTICA</a:t>
            </a:r>
            <a:endParaRPr>
              <a:latin typeface="DM Sans"/>
              <a:ea typeface="DM Sans"/>
              <a:cs typeface="DM Sans"/>
              <a:sym typeface="DM Sans"/>
            </a:endParaRPr>
          </a:p>
        </p:txBody>
      </p:sp>
      <p:pic>
        <p:nvPicPr>
          <p:cNvPr id="834" name="Google Shape;834;p15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35" name="Google Shape;835;p150"/>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6" name="Google Shape;836;p15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37" name="Google Shape;837;p150"/>
          <p:cNvSpPr txBox="1"/>
          <p:nvPr/>
        </p:nvSpPr>
        <p:spPr>
          <a:xfrm>
            <a:off x="469200" y="1525175"/>
            <a:ext cx="4136100" cy="310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Iterar el prototipo ajustando el diseño del wireframe a las guías de estilo del sistema operativo.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a:t>
            </a:r>
            <a:r>
              <a:rPr b="1" lang="es-419" sz="1200">
                <a:solidFill>
                  <a:schemeClr val="dk1"/>
                </a:solidFill>
                <a:latin typeface="DM Sans"/>
                <a:ea typeface="DM Sans"/>
                <a:cs typeface="DM Sans"/>
                <a:sym typeface="DM Sans"/>
              </a:rPr>
              <a:t>Figma/Adobe XD</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Android</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2. Botones:</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flotante (elevado por sobre todo, suele ser redondo)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contenido (rectangular con vértices con curvas poco pronunciadas)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Tipográfico</a:t>
            </a:r>
            <a:endParaRPr sz="1200">
              <a:solidFill>
                <a:schemeClr val="dk1"/>
              </a:solidFill>
              <a:latin typeface="DM Sans"/>
              <a:ea typeface="DM Sans"/>
              <a:cs typeface="DM Sans"/>
              <a:sym typeface="DM Sans"/>
            </a:endParaRPr>
          </a:p>
        </p:txBody>
      </p:sp>
      <p:sp>
        <p:nvSpPr>
          <p:cNvPr id="838" name="Google Shape;838;p150" title="2."/>
          <p:cNvSpPr txBox="1"/>
          <p:nvPr/>
        </p:nvSpPr>
        <p:spPr>
          <a:xfrm>
            <a:off x="4605400" y="1525175"/>
            <a:ext cx="4061100" cy="292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Tipografía: Google Sans / Roboto</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4. Iconografía de sistema: LINK</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5. Navegación: </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App bars - TOP: siempre estructura la parte superior, siempre son de pleno de color y pueden ser más complejas si se incorpora el patrón pestañas.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Bottom Navigation: en aplicaciones particulares.</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200">
              <a:solidFill>
                <a:schemeClr val="dk1"/>
              </a:solidFill>
              <a:latin typeface="DM Sans"/>
              <a:ea typeface="DM Sans"/>
              <a:cs typeface="DM Sans"/>
              <a:sym typeface="DM Sans"/>
            </a:endParaRPr>
          </a:p>
        </p:txBody>
      </p:sp>
      <p:sp>
        <p:nvSpPr>
          <p:cNvPr id="839" name="Google Shape;839;p150"/>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Wireframe y guidelines</a:t>
            </a:r>
            <a:endParaRPr b="1" sz="2500">
              <a:solidFill>
                <a:schemeClr val="dk1"/>
              </a:solidFill>
              <a:latin typeface="DM Sans"/>
              <a:ea typeface="DM Sans"/>
              <a:cs typeface="DM Sans"/>
              <a:sym typeface="DM Sans"/>
            </a:endParaRPr>
          </a:p>
        </p:txBody>
      </p:sp>
      <p:sp>
        <p:nvSpPr>
          <p:cNvPr id="840" name="Google Shape;840;p150"/>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41" name="Google Shape;841;p15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42" name="Google Shape;842;p150"/>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43" name="Google Shape;843;p150"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44" name="Google Shape;844;p150"/>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pic>
        <p:nvPicPr>
          <p:cNvPr id="849" name="Google Shape;849;p15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50" name="Google Shape;850;p151"/>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10.ª PRÁCTICA</a:t>
            </a:r>
            <a:endParaRPr>
              <a:latin typeface="DM Sans"/>
              <a:ea typeface="DM Sans"/>
              <a:cs typeface="DM Sans"/>
              <a:sym typeface="DM Sans"/>
            </a:endParaRPr>
          </a:p>
        </p:txBody>
      </p:sp>
      <p:pic>
        <p:nvPicPr>
          <p:cNvPr id="851" name="Google Shape;851;p15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52" name="Google Shape;852;p151"/>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3" name="Google Shape;853;p15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54" name="Google Shape;854;p151"/>
          <p:cNvSpPr txBox="1"/>
          <p:nvPr/>
        </p:nvSpPr>
        <p:spPr>
          <a:xfrm>
            <a:off x="469200" y="1525175"/>
            <a:ext cx="3843300" cy="183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Iterar el prototipo ajustando el diseño del wireframe a las guías de estilo del sistema operativo.</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855" name="Google Shape;855;p151" title="2."/>
          <p:cNvSpPr txBox="1"/>
          <p:nvPr/>
        </p:nvSpPr>
        <p:spPr>
          <a:xfrm>
            <a:off x="4312625" y="1525175"/>
            <a:ext cx="4353900" cy="231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Fidelidad del Prototipo:</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1. Media/Alta de Contenido: Seguir incorporando contenidos reales al prototipo.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Media/Alta Visual: Con la definición de Guidelines el prototipo comienza a tener más definición visual y, por lo tanto, aumenta la fidelidad.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Media de Funcionalidad: Se mantiene igual que la instancia anterior.</a:t>
            </a:r>
            <a:endParaRPr sz="1250">
              <a:solidFill>
                <a:schemeClr val="dk1"/>
              </a:solidFill>
              <a:latin typeface="DM Sans"/>
              <a:ea typeface="DM Sans"/>
              <a:cs typeface="DM Sans"/>
              <a:sym typeface="DM Sans"/>
            </a:endParaRPr>
          </a:p>
        </p:txBody>
      </p:sp>
      <p:sp>
        <p:nvSpPr>
          <p:cNvPr id="856" name="Google Shape;856;p151"/>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Wireframes y guidelines</a:t>
            </a:r>
            <a:endParaRPr b="1" sz="2500">
              <a:solidFill>
                <a:schemeClr val="dk1"/>
              </a:solidFill>
              <a:latin typeface="DM Sans"/>
              <a:ea typeface="DM Sans"/>
              <a:cs typeface="DM Sans"/>
              <a:sym typeface="DM Sans"/>
            </a:endParaRPr>
          </a:p>
        </p:txBody>
      </p:sp>
      <p:sp>
        <p:nvSpPr>
          <p:cNvPr id="857" name="Google Shape;857;p151"/>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58" name="Google Shape;858;p151"/>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59" name="Google Shape;859;p151"/>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60" name="Google Shape;860;p151"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61" name="Google Shape;861;p151"/>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862" name="Google Shape;862;p151"/>
          <p:cNvSpPr txBox="1"/>
          <p:nvPr/>
        </p:nvSpPr>
        <p:spPr>
          <a:xfrm>
            <a:off x="4312488" y="40189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52"/>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Prototipo funcional &amp; métricas UX</a:t>
            </a:r>
            <a:endParaRPr b="1" sz="4000">
              <a:solidFill>
                <a:schemeClr val="dk1"/>
              </a:solidFill>
              <a:latin typeface="DM Sans"/>
              <a:ea typeface="DM Sans"/>
              <a:cs typeface="DM Sans"/>
              <a:sym typeface="DM Sans"/>
            </a:endParaRPr>
          </a:p>
        </p:txBody>
      </p:sp>
      <p:sp>
        <p:nvSpPr>
          <p:cNvPr id="868" name="Google Shape;868;p15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14</a:t>
            </a:r>
            <a:endParaRPr sz="16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grpSp>
        <p:nvGrpSpPr>
          <p:cNvPr id="873" name="Google Shape;873;p153"/>
          <p:cNvGrpSpPr/>
          <p:nvPr/>
        </p:nvGrpSpPr>
        <p:grpSpPr>
          <a:xfrm>
            <a:off x="4202558" y="994173"/>
            <a:ext cx="738900" cy="738900"/>
            <a:chOff x="3137108" y="2467173"/>
            <a:chExt cx="738900" cy="738900"/>
          </a:xfrm>
        </p:grpSpPr>
        <p:sp>
          <p:nvSpPr>
            <p:cNvPr id="874" name="Google Shape;874;p15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5" name="Google Shape;875;p15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76" name="Google Shape;876;p153"/>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Prototipo funcional</a:t>
            </a:r>
            <a:endParaRPr b="1" sz="4000">
              <a:solidFill>
                <a:schemeClr val="dk1"/>
              </a:solidFill>
              <a:highlight>
                <a:srgbClr val="EAFF6A"/>
              </a:highlight>
              <a:latin typeface="DM Sans"/>
              <a:ea typeface="DM Sans"/>
              <a:cs typeface="DM Sans"/>
              <a:sym typeface="DM Sans"/>
            </a:endParaRPr>
          </a:p>
        </p:txBody>
      </p:sp>
      <p:sp>
        <p:nvSpPr>
          <p:cNvPr id="877" name="Google Shape;877;p153"/>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 todos los wireframes diseñados, comenzar a construir un Prototipo funcional que responda al caso de uso y userflow planteado.</a:t>
            </a:r>
            <a:endParaRPr sz="2000">
              <a:solidFill>
                <a:srgbClr val="999999"/>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15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83" name="Google Shape;883;p154"/>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11.ª PRÁCTICA</a:t>
            </a:r>
            <a:endParaRPr>
              <a:latin typeface="DM Sans"/>
              <a:ea typeface="DM Sans"/>
              <a:cs typeface="DM Sans"/>
              <a:sym typeface="DM Sans"/>
            </a:endParaRPr>
          </a:p>
        </p:txBody>
      </p:sp>
      <p:pic>
        <p:nvPicPr>
          <p:cNvPr id="884" name="Google Shape;884;p154"/>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85" name="Google Shape;885;p154"/>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6" name="Google Shape;886;p154"/>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87" name="Google Shape;887;p154"/>
          <p:cNvSpPr txBox="1"/>
          <p:nvPr/>
        </p:nvSpPr>
        <p:spPr>
          <a:xfrm>
            <a:off x="469200" y="1525175"/>
            <a:ext cx="3978000" cy="27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A partir de todos los wireframes diseñados, comenzar a construir un Prototipo funcional qué responda al caso de uso y userflow planteado. Tener presente las tres instancias (Disparador - Acción - Destino).</a:t>
            </a:r>
            <a:endParaRPr sz="1200">
              <a:solidFill>
                <a:srgbClr val="83AEFB"/>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1. Herramienta sugerida: </a:t>
            </a:r>
            <a:r>
              <a:rPr b="1" lang="es-419" sz="1200">
                <a:solidFill>
                  <a:schemeClr val="dk1"/>
                </a:solidFill>
                <a:latin typeface="DM Sans"/>
                <a:ea typeface="DM Sans"/>
                <a:cs typeface="DM Sans"/>
                <a:sym typeface="DM Sans"/>
              </a:rPr>
              <a:t>Figma/Adobe XD</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2. En esta primera instancia se desarrollarán las pantallas principales con sus lógicas en la navegación, para así lograr la navegabilidad en las pantallas.</a:t>
            </a:r>
            <a:endParaRPr sz="1200">
              <a:solidFill>
                <a:schemeClr val="dk1"/>
              </a:solidFill>
              <a:latin typeface="DM Sans"/>
              <a:ea typeface="DM Sans"/>
              <a:cs typeface="DM Sans"/>
              <a:sym typeface="DM Sans"/>
            </a:endParaRPr>
          </a:p>
        </p:txBody>
      </p:sp>
      <p:sp>
        <p:nvSpPr>
          <p:cNvPr id="888" name="Google Shape;888;p154" title="2."/>
          <p:cNvSpPr txBox="1"/>
          <p:nvPr/>
        </p:nvSpPr>
        <p:spPr>
          <a:xfrm>
            <a:off x="4408750" y="1525175"/>
            <a:ext cx="4257900" cy="296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Lograr cierta navegabilidad, un “camino feliz” qué atienda a las necesidades qué se plantearon durante la etapa de confección de Userflow.</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4. Fidelidad del Prototipo: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Media de Contenido: Comenzar a incorporar textos reales a los párrafos de texto, cards, entre otros. </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Media Visual: Con la incorporación de los patrones de diseño, el Prototipo aumenta su fidelidad visual.</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Baja/Media de Funcionalidad: Se incorpora el concepto de la estructura disparador-acción-destino, dotando a Prototipo de mayor funcionalidad.</a:t>
            </a:r>
            <a:endParaRPr sz="1200">
              <a:solidFill>
                <a:schemeClr val="dk1"/>
              </a:solidFill>
              <a:latin typeface="DM Sans"/>
              <a:ea typeface="DM Sans"/>
              <a:cs typeface="DM Sans"/>
              <a:sym typeface="DM Sans"/>
            </a:endParaRPr>
          </a:p>
        </p:txBody>
      </p:sp>
      <p:sp>
        <p:nvSpPr>
          <p:cNvPr id="889" name="Google Shape;889;p154"/>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Prototipo funcional</a:t>
            </a:r>
            <a:endParaRPr b="1" sz="2500">
              <a:solidFill>
                <a:schemeClr val="dk1"/>
              </a:solidFill>
              <a:latin typeface="DM Sans"/>
              <a:ea typeface="DM Sans"/>
              <a:cs typeface="DM Sans"/>
              <a:sym typeface="DM Sans"/>
            </a:endParaRPr>
          </a:p>
        </p:txBody>
      </p:sp>
      <p:sp>
        <p:nvSpPr>
          <p:cNvPr id="890" name="Google Shape;890;p154"/>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91" name="Google Shape;891;p154"/>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92" name="Google Shape;892;p154"/>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a:t>
            </a:r>
            <a:r>
              <a:rPr lang="es-419" sz="1350">
                <a:latin typeface="DM Sans"/>
                <a:ea typeface="DM Sans"/>
                <a:cs typeface="DM Sans"/>
                <a:sym typeface="DM Sans"/>
              </a:rPr>
              <a:t>.ª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93" name="Google Shape;893;p154"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94" name="Google Shape;894;p154"/>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895" name="Google Shape;895;p154"/>
          <p:cNvSpPr txBox="1"/>
          <p:nvPr/>
        </p:nvSpPr>
        <p:spPr>
          <a:xfrm>
            <a:off x="613938" y="422820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Workshop: pruebas de usabilidad</a:t>
            </a:r>
            <a:endParaRPr b="1" sz="4000">
              <a:solidFill>
                <a:schemeClr val="dk1"/>
              </a:solidFill>
              <a:latin typeface="DM Sans"/>
              <a:ea typeface="DM Sans"/>
              <a:cs typeface="DM Sans"/>
              <a:sym typeface="DM Sans"/>
            </a:endParaRPr>
          </a:p>
        </p:txBody>
      </p:sp>
      <p:sp>
        <p:nvSpPr>
          <p:cNvPr id="901" name="Google Shape;901;p15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17</a:t>
            </a:r>
            <a:endParaRPr sz="16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grpSp>
        <p:nvGrpSpPr>
          <p:cNvPr id="906" name="Google Shape;906;p156"/>
          <p:cNvGrpSpPr/>
          <p:nvPr/>
        </p:nvGrpSpPr>
        <p:grpSpPr>
          <a:xfrm>
            <a:off x="4202558" y="994173"/>
            <a:ext cx="738900" cy="738900"/>
            <a:chOff x="3137108" y="2467173"/>
            <a:chExt cx="738900" cy="738900"/>
          </a:xfrm>
        </p:grpSpPr>
        <p:sp>
          <p:nvSpPr>
            <p:cNvPr id="907" name="Google Shape;907;p15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8" name="Google Shape;908;p15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09" name="Google Shape;909;p156"/>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Pruebas de usabilidad</a:t>
            </a:r>
            <a:endParaRPr b="1" sz="4000">
              <a:solidFill>
                <a:schemeClr val="dk1"/>
              </a:solidFill>
              <a:highlight>
                <a:srgbClr val="EAFF6A"/>
              </a:highlight>
              <a:latin typeface="DM Sans"/>
              <a:ea typeface="DM Sans"/>
              <a:cs typeface="DM Sans"/>
              <a:sym typeface="DM Sans"/>
            </a:endParaRPr>
          </a:p>
        </p:txBody>
      </p:sp>
      <p:sp>
        <p:nvSpPr>
          <p:cNvPr id="910" name="Google Shape;910;p156"/>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 las pruebas de usabilidad realizadas, completar un resumen ejecutivo con los resultados cualitativos (lo que funcionó, lo que no funcionó, recomendaciones).</a:t>
            </a:r>
            <a:endParaRPr sz="2000">
              <a:solidFill>
                <a:srgbClr val="999999"/>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12"/>
          <p:cNvSpPr txBox="1"/>
          <p:nvPr/>
        </p:nvSpPr>
        <p:spPr>
          <a:xfrm>
            <a:off x="930550" y="635925"/>
            <a:ext cx="418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GRILLA DE </a:t>
            </a:r>
            <a:r>
              <a:rPr lang="es-419" sz="1600">
                <a:latin typeface="DM Sans"/>
                <a:ea typeface="DM Sans"/>
                <a:cs typeface="DM Sans"/>
                <a:sym typeface="DM Sans"/>
              </a:rPr>
              <a:t>PRÁCTICAS Y PRE-ENTREGAS</a:t>
            </a:r>
            <a:endParaRPr>
              <a:latin typeface="DM Sans"/>
              <a:ea typeface="DM Sans"/>
              <a:cs typeface="DM Sans"/>
              <a:sym typeface="DM Sans"/>
            </a:endParaRPr>
          </a:p>
        </p:txBody>
      </p:sp>
      <p:grpSp>
        <p:nvGrpSpPr>
          <p:cNvPr id="388" name="Google Shape;388;p112"/>
          <p:cNvGrpSpPr/>
          <p:nvPr/>
        </p:nvGrpSpPr>
        <p:grpSpPr>
          <a:xfrm>
            <a:off x="457343" y="635935"/>
            <a:ext cx="431074" cy="431074"/>
            <a:chOff x="7208351" y="2467173"/>
            <a:chExt cx="738900" cy="738900"/>
          </a:xfrm>
        </p:grpSpPr>
        <p:sp>
          <p:nvSpPr>
            <p:cNvPr id="389" name="Google Shape;389;p11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112"/>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91" name="Google Shape;391;p112"/>
          <p:cNvSpPr txBox="1"/>
          <p:nvPr/>
        </p:nvSpPr>
        <p:spPr>
          <a:xfrm>
            <a:off x="1254750" y="3577038"/>
            <a:ext cx="6634500" cy="130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419" sz="1350">
                <a:solidFill>
                  <a:schemeClr val="dk1"/>
                </a:solidFill>
                <a:latin typeface="DM Sans"/>
                <a:ea typeface="DM Sans"/>
                <a:cs typeface="DM Sans"/>
                <a:sym typeface="DM Sans"/>
              </a:rPr>
              <a:t>Una vez finalizada la cursada, tendrás </a:t>
            </a:r>
            <a:r>
              <a:rPr b="1" lang="es-419" sz="1350">
                <a:solidFill>
                  <a:schemeClr val="dk1"/>
                </a:solidFill>
                <a:latin typeface="DM Sans"/>
                <a:ea typeface="DM Sans"/>
                <a:cs typeface="DM Sans"/>
                <a:sym typeface="DM Sans"/>
              </a:rPr>
              <a:t>1</a:t>
            </a:r>
            <a:r>
              <a:rPr b="1" lang="es-419" sz="1350">
                <a:solidFill>
                  <a:schemeClr val="dk1"/>
                </a:solidFill>
                <a:latin typeface="DM Sans"/>
                <a:ea typeface="DM Sans"/>
                <a:cs typeface="DM Sans"/>
                <a:sym typeface="DM Sans"/>
              </a:rPr>
              <a:t>0 días</a:t>
            </a:r>
            <a:r>
              <a:rPr lang="es-419" sz="1350">
                <a:solidFill>
                  <a:schemeClr val="dk1"/>
                </a:solidFill>
                <a:latin typeface="DM Sans"/>
                <a:ea typeface="DM Sans"/>
                <a:cs typeface="DM Sans"/>
                <a:sym typeface="DM Sans"/>
              </a:rPr>
              <a:t> para entregar tu </a:t>
            </a:r>
            <a:r>
              <a:rPr b="1" lang="es-419" sz="1350">
                <a:solidFill>
                  <a:schemeClr val="dk1"/>
                </a:solidFill>
                <a:latin typeface="DM Sans"/>
                <a:ea typeface="DM Sans"/>
                <a:cs typeface="DM Sans"/>
                <a:sym typeface="DM Sans"/>
              </a:rPr>
              <a:t>Proyecto final</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i="1" lang="es-419" sz="1100">
                <a:solidFill>
                  <a:schemeClr val="dk1"/>
                </a:solidFill>
                <a:latin typeface="DM Sans"/>
                <a:ea typeface="DM Sans"/>
                <a:cs typeface="DM Sans"/>
                <a:sym typeface="DM Sans"/>
              </a:rPr>
              <a:t>*Ejercicios en clase fundamentales para el PF </a:t>
            </a:r>
            <a:endParaRPr i="1" sz="1100">
              <a:solidFill>
                <a:schemeClr val="dk1"/>
              </a:solidFill>
              <a:latin typeface="DM Sans"/>
              <a:ea typeface="DM Sans"/>
              <a:cs typeface="DM Sans"/>
              <a:sym typeface="DM Sans"/>
            </a:endParaRPr>
          </a:p>
        </p:txBody>
      </p:sp>
      <p:graphicFrame>
        <p:nvGraphicFramePr>
          <p:cNvPr id="392" name="Google Shape;392;p112"/>
          <p:cNvGraphicFramePr/>
          <p:nvPr/>
        </p:nvGraphicFramePr>
        <p:xfrm>
          <a:off x="64263" y="1850713"/>
          <a:ext cx="3000000" cy="3000000"/>
        </p:xfrm>
        <a:graphic>
          <a:graphicData uri="http://schemas.openxmlformats.org/drawingml/2006/table">
            <a:tbl>
              <a:tblPr>
                <a:noFill/>
                <a:tableStyleId>{92C9E291-AE05-4ED4-8B6B-3D61BB343E8A}</a:tableStyleId>
              </a:tblPr>
              <a:tblGrid>
                <a:gridCol w="622950"/>
                <a:gridCol w="319150"/>
                <a:gridCol w="319150"/>
                <a:gridCol w="303000"/>
                <a:gridCol w="303000"/>
                <a:gridCol w="303000"/>
                <a:gridCol w="303000"/>
                <a:gridCol w="303000"/>
                <a:gridCol w="303000"/>
                <a:gridCol w="303000"/>
                <a:gridCol w="303000"/>
                <a:gridCol w="303000"/>
                <a:gridCol w="303000"/>
                <a:gridCol w="303000"/>
                <a:gridCol w="303000"/>
                <a:gridCol w="303000"/>
                <a:gridCol w="303000"/>
                <a:gridCol w="303000"/>
                <a:gridCol w="303000"/>
                <a:gridCol w="303000"/>
                <a:gridCol w="289275"/>
                <a:gridCol w="382850"/>
                <a:gridCol w="357750"/>
                <a:gridCol w="382850"/>
                <a:gridCol w="359425"/>
                <a:gridCol w="382850"/>
                <a:gridCol w="387975"/>
              </a:tblGrid>
              <a:tr h="212450">
                <a:tc>
                  <a:txBody>
                    <a:bodyPr/>
                    <a:lstStyle/>
                    <a:p>
                      <a:pPr indent="0" lvl="0" marL="0" rtl="0" algn="l">
                        <a:spcBef>
                          <a:spcPts val="0"/>
                        </a:spcBef>
                        <a:spcAft>
                          <a:spcPts val="0"/>
                        </a:spcAft>
                        <a:buNone/>
                      </a:pPr>
                      <a:r>
                        <a:rPr b="1" lang="es-419" sz="800">
                          <a:latin typeface="DM Sans"/>
                          <a:ea typeface="DM Sans"/>
                          <a:cs typeface="DM Sans"/>
                          <a:sym typeface="DM Sans"/>
                        </a:rPr>
                        <a:t>Clases</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0</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3</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4</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5</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6</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7</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8</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9</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10</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11</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12</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13</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14</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15</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16</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17</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18</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19</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20</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21</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22</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23</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24</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25</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212450">
                <a:tc>
                  <a:txBody>
                    <a:bodyPr/>
                    <a:lstStyle/>
                    <a:p>
                      <a:pPr indent="0" lvl="0" marL="0" rtl="0" algn="l">
                        <a:spcBef>
                          <a:spcPts val="0"/>
                        </a:spcBef>
                        <a:spcAft>
                          <a:spcPts val="0"/>
                        </a:spcAft>
                        <a:buNone/>
                      </a:pPr>
                      <a:r>
                        <a:rPr b="1" lang="es-419" sz="700">
                          <a:latin typeface="DM Sans"/>
                          <a:ea typeface="DM Sans"/>
                          <a:cs typeface="DM Sans"/>
                          <a:sym typeface="DM Sans"/>
                        </a:rPr>
                        <a:t>Actividades</a:t>
                      </a:r>
                      <a:endParaRPr b="1" sz="7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r>
              <a:tr h="212450">
                <a:tc>
                  <a:txBody>
                    <a:bodyPr/>
                    <a:lstStyle/>
                    <a:p>
                      <a:pPr indent="0" lvl="0" marL="0" rtl="0" algn="l">
                        <a:spcBef>
                          <a:spcPts val="0"/>
                        </a:spcBef>
                        <a:spcAft>
                          <a:spcPts val="0"/>
                        </a:spcAft>
                        <a:buNone/>
                      </a:pPr>
                      <a:r>
                        <a:rPr b="1" lang="es-419" sz="800">
                          <a:latin typeface="DM Sans"/>
                          <a:ea typeface="DM Sans"/>
                          <a:cs typeface="DM Sans"/>
                          <a:sym typeface="DM Sans"/>
                        </a:rPr>
                        <a:t>PF</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r>
              <a:tr h="212450">
                <a:tc>
                  <a:txBody>
                    <a:bodyPr/>
                    <a:lstStyle/>
                    <a:p>
                      <a:pPr indent="0" lvl="0" marL="0" rtl="0" algn="l">
                        <a:spcBef>
                          <a:spcPts val="0"/>
                        </a:spcBef>
                        <a:spcAft>
                          <a:spcPts val="0"/>
                        </a:spcAft>
                        <a:buNone/>
                      </a:pPr>
                      <a:r>
                        <a:rPr b="1" lang="es-419" sz="800">
                          <a:latin typeface="DM Sans"/>
                          <a:ea typeface="DM Sans"/>
                          <a:cs typeface="DM Sans"/>
                          <a:sym typeface="DM Sans"/>
                        </a:rPr>
                        <a:t>En vivo*</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r>
            </a:tbl>
          </a:graphicData>
        </a:graphic>
      </p:graphicFrame>
      <p:pic>
        <p:nvPicPr>
          <p:cNvPr id="393" name="Google Shape;393;p112" title="ícono de proyecto final"/>
          <p:cNvPicPr preferRelativeResize="0"/>
          <p:nvPr/>
        </p:nvPicPr>
        <p:blipFill>
          <a:blip r:embed="rId3">
            <a:alphaModFix/>
          </a:blip>
          <a:stretch>
            <a:fillRect/>
          </a:stretch>
        </p:blipFill>
        <p:spPr>
          <a:xfrm>
            <a:off x="3143513" y="2648863"/>
            <a:ext cx="268525" cy="268550"/>
          </a:xfrm>
          <a:prstGeom prst="rect">
            <a:avLst/>
          </a:prstGeom>
          <a:noFill/>
          <a:ln>
            <a:noFill/>
          </a:ln>
        </p:spPr>
      </p:pic>
      <p:pic>
        <p:nvPicPr>
          <p:cNvPr id="394" name="Google Shape;394;p112" title="ícono de proyecto final"/>
          <p:cNvPicPr preferRelativeResize="0"/>
          <p:nvPr/>
        </p:nvPicPr>
        <p:blipFill>
          <a:blip r:embed="rId3">
            <a:alphaModFix/>
          </a:blip>
          <a:stretch>
            <a:fillRect/>
          </a:stretch>
        </p:blipFill>
        <p:spPr>
          <a:xfrm>
            <a:off x="5264525" y="2638663"/>
            <a:ext cx="268525" cy="268550"/>
          </a:xfrm>
          <a:prstGeom prst="rect">
            <a:avLst/>
          </a:prstGeom>
          <a:noFill/>
          <a:ln>
            <a:noFill/>
          </a:ln>
        </p:spPr>
      </p:pic>
      <p:pic>
        <p:nvPicPr>
          <p:cNvPr id="395" name="Google Shape;395;p112" title="ícono de proyecto final"/>
          <p:cNvPicPr preferRelativeResize="0"/>
          <p:nvPr/>
        </p:nvPicPr>
        <p:blipFill>
          <a:blip r:embed="rId3">
            <a:alphaModFix/>
          </a:blip>
          <a:stretch>
            <a:fillRect/>
          </a:stretch>
        </p:blipFill>
        <p:spPr>
          <a:xfrm>
            <a:off x="7186400" y="2648863"/>
            <a:ext cx="268525" cy="268550"/>
          </a:xfrm>
          <a:prstGeom prst="rect">
            <a:avLst/>
          </a:prstGeom>
          <a:noFill/>
          <a:ln>
            <a:noFill/>
          </a:ln>
        </p:spPr>
      </p:pic>
      <p:pic>
        <p:nvPicPr>
          <p:cNvPr id="396" name="Google Shape;396;p112" title="ícono de proyecto final"/>
          <p:cNvPicPr preferRelativeResize="0"/>
          <p:nvPr/>
        </p:nvPicPr>
        <p:blipFill>
          <a:blip r:embed="rId3">
            <a:alphaModFix/>
          </a:blip>
          <a:stretch>
            <a:fillRect/>
          </a:stretch>
        </p:blipFill>
        <p:spPr>
          <a:xfrm>
            <a:off x="8684088" y="2648863"/>
            <a:ext cx="268525" cy="268550"/>
          </a:xfrm>
          <a:prstGeom prst="rect">
            <a:avLst/>
          </a:prstGeom>
          <a:noFill/>
          <a:ln>
            <a:noFill/>
          </a:ln>
        </p:spPr>
      </p:pic>
      <p:pic>
        <p:nvPicPr>
          <p:cNvPr id="397" name="Google Shape;397;p112"/>
          <p:cNvPicPr preferRelativeResize="0"/>
          <p:nvPr/>
        </p:nvPicPr>
        <p:blipFill>
          <a:blip r:embed="rId4">
            <a:alphaModFix/>
          </a:blip>
          <a:stretch>
            <a:fillRect/>
          </a:stretch>
        </p:blipFill>
        <p:spPr>
          <a:xfrm>
            <a:off x="1380311" y="2307910"/>
            <a:ext cx="182807" cy="182809"/>
          </a:xfrm>
          <a:prstGeom prst="rect">
            <a:avLst/>
          </a:prstGeom>
          <a:noFill/>
          <a:ln>
            <a:noFill/>
          </a:ln>
        </p:spPr>
      </p:pic>
      <p:pic>
        <p:nvPicPr>
          <p:cNvPr id="398" name="Google Shape;398;p112"/>
          <p:cNvPicPr preferRelativeResize="0"/>
          <p:nvPr/>
        </p:nvPicPr>
        <p:blipFill>
          <a:blip r:embed="rId4">
            <a:alphaModFix/>
          </a:blip>
          <a:stretch>
            <a:fillRect/>
          </a:stretch>
        </p:blipFill>
        <p:spPr>
          <a:xfrm>
            <a:off x="2289486" y="2307910"/>
            <a:ext cx="182806" cy="182809"/>
          </a:xfrm>
          <a:prstGeom prst="rect">
            <a:avLst/>
          </a:prstGeom>
          <a:noFill/>
          <a:ln>
            <a:noFill/>
          </a:ln>
        </p:spPr>
      </p:pic>
      <p:pic>
        <p:nvPicPr>
          <p:cNvPr id="399" name="Google Shape;399;p112"/>
          <p:cNvPicPr preferRelativeResize="0"/>
          <p:nvPr/>
        </p:nvPicPr>
        <p:blipFill>
          <a:blip r:embed="rId4">
            <a:alphaModFix/>
          </a:blip>
          <a:stretch>
            <a:fillRect/>
          </a:stretch>
        </p:blipFill>
        <p:spPr>
          <a:xfrm>
            <a:off x="2894011" y="2307910"/>
            <a:ext cx="182806" cy="182809"/>
          </a:xfrm>
          <a:prstGeom prst="rect">
            <a:avLst/>
          </a:prstGeom>
          <a:noFill/>
          <a:ln>
            <a:noFill/>
          </a:ln>
        </p:spPr>
      </p:pic>
      <p:pic>
        <p:nvPicPr>
          <p:cNvPr id="400" name="Google Shape;400;p112"/>
          <p:cNvPicPr preferRelativeResize="0"/>
          <p:nvPr/>
        </p:nvPicPr>
        <p:blipFill>
          <a:blip r:embed="rId4">
            <a:alphaModFix/>
          </a:blip>
          <a:stretch>
            <a:fillRect/>
          </a:stretch>
        </p:blipFill>
        <p:spPr>
          <a:xfrm>
            <a:off x="2569973" y="2307910"/>
            <a:ext cx="182806" cy="182809"/>
          </a:xfrm>
          <a:prstGeom prst="rect">
            <a:avLst/>
          </a:prstGeom>
          <a:noFill/>
          <a:ln>
            <a:noFill/>
          </a:ln>
        </p:spPr>
      </p:pic>
      <p:pic>
        <p:nvPicPr>
          <p:cNvPr id="401" name="Google Shape;401;p112"/>
          <p:cNvPicPr preferRelativeResize="0"/>
          <p:nvPr/>
        </p:nvPicPr>
        <p:blipFill>
          <a:blip r:embed="rId4">
            <a:alphaModFix/>
          </a:blip>
          <a:stretch>
            <a:fillRect/>
          </a:stretch>
        </p:blipFill>
        <p:spPr>
          <a:xfrm>
            <a:off x="3498536" y="2307910"/>
            <a:ext cx="182807" cy="182809"/>
          </a:xfrm>
          <a:prstGeom prst="rect">
            <a:avLst/>
          </a:prstGeom>
          <a:noFill/>
          <a:ln>
            <a:noFill/>
          </a:ln>
        </p:spPr>
      </p:pic>
      <p:pic>
        <p:nvPicPr>
          <p:cNvPr id="402" name="Google Shape;402;p112"/>
          <p:cNvPicPr preferRelativeResize="0"/>
          <p:nvPr/>
        </p:nvPicPr>
        <p:blipFill>
          <a:blip r:embed="rId4">
            <a:alphaModFix/>
          </a:blip>
          <a:stretch>
            <a:fillRect/>
          </a:stretch>
        </p:blipFill>
        <p:spPr>
          <a:xfrm>
            <a:off x="5038236" y="2307910"/>
            <a:ext cx="182807" cy="182809"/>
          </a:xfrm>
          <a:prstGeom prst="rect">
            <a:avLst/>
          </a:prstGeom>
          <a:noFill/>
          <a:ln>
            <a:noFill/>
          </a:ln>
        </p:spPr>
      </p:pic>
      <p:pic>
        <p:nvPicPr>
          <p:cNvPr id="403" name="Google Shape;403;p112"/>
          <p:cNvPicPr preferRelativeResize="0"/>
          <p:nvPr/>
        </p:nvPicPr>
        <p:blipFill>
          <a:blip r:embed="rId4">
            <a:alphaModFix/>
          </a:blip>
          <a:stretch>
            <a:fillRect/>
          </a:stretch>
        </p:blipFill>
        <p:spPr>
          <a:xfrm>
            <a:off x="4707586" y="2307910"/>
            <a:ext cx="182807" cy="182809"/>
          </a:xfrm>
          <a:prstGeom prst="rect">
            <a:avLst/>
          </a:prstGeom>
          <a:noFill/>
          <a:ln>
            <a:noFill/>
          </a:ln>
        </p:spPr>
      </p:pic>
      <p:pic>
        <p:nvPicPr>
          <p:cNvPr id="404" name="Google Shape;404;p112"/>
          <p:cNvPicPr preferRelativeResize="0"/>
          <p:nvPr/>
        </p:nvPicPr>
        <p:blipFill>
          <a:blip r:embed="rId4">
            <a:alphaModFix/>
          </a:blip>
          <a:stretch>
            <a:fillRect/>
          </a:stretch>
        </p:blipFill>
        <p:spPr>
          <a:xfrm>
            <a:off x="6228461" y="2307910"/>
            <a:ext cx="182807" cy="182809"/>
          </a:xfrm>
          <a:prstGeom prst="rect">
            <a:avLst/>
          </a:prstGeom>
          <a:noFill/>
          <a:ln>
            <a:noFill/>
          </a:ln>
        </p:spPr>
      </p:pic>
      <p:sp>
        <p:nvSpPr>
          <p:cNvPr id="405" name="Google Shape;405;p112"/>
          <p:cNvSpPr/>
          <p:nvPr/>
        </p:nvSpPr>
        <p:spPr>
          <a:xfrm>
            <a:off x="8617200" y="2567600"/>
            <a:ext cx="402300" cy="410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112"/>
          <p:cNvPicPr preferRelativeResize="0"/>
          <p:nvPr/>
        </p:nvPicPr>
        <p:blipFill>
          <a:blip r:embed="rId4">
            <a:alphaModFix/>
          </a:blip>
          <a:stretch>
            <a:fillRect/>
          </a:stretch>
        </p:blipFill>
        <p:spPr>
          <a:xfrm>
            <a:off x="7976711" y="2307910"/>
            <a:ext cx="182807" cy="182809"/>
          </a:xfrm>
          <a:prstGeom prst="rect">
            <a:avLst/>
          </a:prstGeom>
          <a:noFill/>
          <a:ln>
            <a:noFill/>
          </a:ln>
        </p:spPr>
      </p:pic>
      <p:pic>
        <p:nvPicPr>
          <p:cNvPr id="407" name="Google Shape;407;p112" title="ícono de actividad en clase"/>
          <p:cNvPicPr preferRelativeResize="0"/>
          <p:nvPr/>
        </p:nvPicPr>
        <p:blipFill>
          <a:blip r:embed="rId5">
            <a:alphaModFix/>
          </a:blip>
          <a:stretch>
            <a:fillRect/>
          </a:stretch>
        </p:blipFill>
        <p:spPr>
          <a:xfrm>
            <a:off x="5932050" y="3071050"/>
            <a:ext cx="201200" cy="201200"/>
          </a:xfrm>
          <a:prstGeom prst="rect">
            <a:avLst/>
          </a:prstGeom>
          <a:noFill/>
          <a:ln>
            <a:noFill/>
          </a:ln>
        </p:spPr>
      </p:pic>
      <p:pic>
        <p:nvPicPr>
          <p:cNvPr id="408" name="Google Shape;408;p112" title="ícono de actividad en clase"/>
          <p:cNvPicPr preferRelativeResize="0"/>
          <p:nvPr/>
        </p:nvPicPr>
        <p:blipFill>
          <a:blip r:embed="rId5">
            <a:alphaModFix/>
          </a:blip>
          <a:stretch>
            <a:fillRect/>
          </a:stretch>
        </p:blipFill>
        <p:spPr>
          <a:xfrm>
            <a:off x="3177188" y="3071050"/>
            <a:ext cx="201200" cy="201200"/>
          </a:xfrm>
          <a:prstGeom prst="rect">
            <a:avLst/>
          </a:prstGeom>
          <a:noFill/>
          <a:ln>
            <a:noFill/>
          </a:ln>
        </p:spPr>
      </p:pic>
      <p:pic>
        <p:nvPicPr>
          <p:cNvPr id="409" name="Google Shape;409;p112" title="ícono de actividad en clase"/>
          <p:cNvPicPr preferRelativeResize="0"/>
          <p:nvPr/>
        </p:nvPicPr>
        <p:blipFill>
          <a:blip r:embed="rId5">
            <a:alphaModFix/>
          </a:blip>
          <a:stretch>
            <a:fillRect/>
          </a:stretch>
        </p:blipFill>
        <p:spPr>
          <a:xfrm>
            <a:off x="6219263" y="3071050"/>
            <a:ext cx="201200" cy="201200"/>
          </a:xfrm>
          <a:prstGeom prst="rect">
            <a:avLst/>
          </a:prstGeom>
          <a:noFill/>
          <a:ln>
            <a:noFill/>
          </a:ln>
        </p:spPr>
      </p:pic>
      <p:pic>
        <p:nvPicPr>
          <p:cNvPr id="410" name="Google Shape;410;p112" title="ícono de actividad en clase"/>
          <p:cNvPicPr preferRelativeResize="0"/>
          <p:nvPr/>
        </p:nvPicPr>
        <p:blipFill>
          <a:blip r:embed="rId5">
            <a:alphaModFix/>
          </a:blip>
          <a:stretch>
            <a:fillRect/>
          </a:stretch>
        </p:blipFill>
        <p:spPr>
          <a:xfrm>
            <a:off x="1975913" y="3071050"/>
            <a:ext cx="201200" cy="201200"/>
          </a:xfrm>
          <a:prstGeom prst="rect">
            <a:avLst/>
          </a:prstGeom>
          <a:noFill/>
          <a:ln>
            <a:noFill/>
          </a:ln>
        </p:spPr>
      </p:pic>
      <p:pic>
        <p:nvPicPr>
          <p:cNvPr id="411" name="Google Shape;411;p112" title="ícono de actividad en clase"/>
          <p:cNvPicPr preferRelativeResize="0"/>
          <p:nvPr/>
        </p:nvPicPr>
        <p:blipFill>
          <a:blip r:embed="rId5">
            <a:alphaModFix/>
          </a:blip>
          <a:stretch>
            <a:fillRect/>
          </a:stretch>
        </p:blipFill>
        <p:spPr>
          <a:xfrm>
            <a:off x="7967500" y="3071050"/>
            <a:ext cx="201200" cy="201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p15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16" name="Google Shape;916;p157"/>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12.ª PRÁCTICA</a:t>
            </a:r>
            <a:endParaRPr>
              <a:latin typeface="DM Sans"/>
              <a:ea typeface="DM Sans"/>
              <a:cs typeface="DM Sans"/>
              <a:sym typeface="DM Sans"/>
            </a:endParaRPr>
          </a:p>
        </p:txBody>
      </p:sp>
      <p:pic>
        <p:nvPicPr>
          <p:cNvPr id="917" name="Google Shape;917;p157"/>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18" name="Google Shape;918;p157"/>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9" name="Google Shape;919;p157"/>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20" name="Google Shape;920;p157"/>
          <p:cNvSpPr txBox="1"/>
          <p:nvPr/>
        </p:nvSpPr>
        <p:spPr>
          <a:xfrm>
            <a:off x="469200" y="1525175"/>
            <a:ext cx="3843300" cy="306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A partir de las pruebas de usabilidad, completar el resumen ejecutivo. Se deben presentar los datos cuantitativos de las métricas de eficiencia, eficacia y satisfacción para validar lo que funcionó, lo que no funcionó y las recomendaciones. Tener por lo menos 5 pruebas realizadas.</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1. </a:t>
            </a:r>
            <a:r>
              <a:rPr lang="es-419" sz="1200">
                <a:solidFill>
                  <a:schemeClr val="dk1"/>
                </a:solidFill>
                <a:latin typeface="DM Sans"/>
                <a:ea typeface="DM Sans"/>
                <a:cs typeface="DM Sans"/>
                <a:sym typeface="DM Sans"/>
              </a:rPr>
              <a:t>Enviar a los usuarios, al menos uno de los formularios de métricas de satisfacción (CES o NPS). Puedes usar typeform o google form para el envío de los formularios.</a:t>
            </a:r>
            <a:endParaRPr sz="1200">
              <a:solidFill>
                <a:schemeClr val="dk1"/>
              </a:solidFill>
              <a:latin typeface="DM Sans"/>
              <a:ea typeface="DM Sans"/>
              <a:cs typeface="DM Sans"/>
              <a:sym typeface="DM Sans"/>
            </a:endParaRPr>
          </a:p>
        </p:txBody>
      </p:sp>
      <p:sp>
        <p:nvSpPr>
          <p:cNvPr id="921" name="Google Shape;921;p157" title="2."/>
          <p:cNvSpPr txBox="1"/>
          <p:nvPr/>
        </p:nvSpPr>
        <p:spPr>
          <a:xfrm>
            <a:off x="4312625" y="1525175"/>
            <a:ext cx="4353900" cy="3174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1"/>
              </a:buClr>
              <a:buSzPts val="1200"/>
              <a:buFont typeface="DM Sans"/>
              <a:buAutoNum type="arabicPeriod" startAt="2"/>
            </a:pPr>
            <a:r>
              <a:rPr lang="es-419" sz="1200">
                <a:solidFill>
                  <a:schemeClr val="dk1"/>
                </a:solidFill>
                <a:latin typeface="DM Sans"/>
                <a:ea typeface="DM Sans"/>
                <a:cs typeface="DM Sans"/>
                <a:sym typeface="DM Sans"/>
              </a:rPr>
              <a:t>Las pruebas de usabilidad de observación son pruebas cualitativas. Se aconseja complementar con métricas resultantes de esas pruebas de observación. El dato numérico no sirve por sí solo.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rabicPeriod" startAt="2"/>
            </a:pPr>
            <a:r>
              <a:rPr lang="es-419" sz="1200">
                <a:solidFill>
                  <a:schemeClr val="dk1"/>
                </a:solidFill>
                <a:latin typeface="DM Sans"/>
                <a:ea typeface="DM Sans"/>
                <a:cs typeface="DM Sans"/>
                <a:sym typeface="DM Sans"/>
              </a:rPr>
              <a:t>Se puede incluir un anexo con las planillas de registro.</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00">
                <a:solidFill>
                  <a:schemeClr val="dk1"/>
                </a:solidFill>
                <a:latin typeface="DM Sans"/>
                <a:ea typeface="DM Sans"/>
                <a:cs typeface="DM Sans"/>
                <a:sym typeface="DM Sans"/>
              </a:rPr>
              <a:t>Recomendaciones:</a:t>
            </a:r>
            <a:endParaRPr b="1"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A la hora de realizar la actividad es recomendable que tomes el rol de moderador y grabes el video.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Luego mira el vídeo, asume el rol de observador y completa la “planilla de registro”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No olvides enviar métricas de satisfacción a los usuarios</a:t>
            </a:r>
            <a:endParaRPr sz="1200">
              <a:solidFill>
                <a:schemeClr val="dk1"/>
              </a:solidFill>
              <a:latin typeface="DM Sans"/>
              <a:ea typeface="DM Sans"/>
              <a:cs typeface="DM Sans"/>
              <a:sym typeface="DM Sans"/>
            </a:endParaRPr>
          </a:p>
        </p:txBody>
      </p:sp>
      <p:sp>
        <p:nvSpPr>
          <p:cNvPr id="922" name="Google Shape;922;p157"/>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Pruebas de usabilidad</a:t>
            </a:r>
            <a:endParaRPr b="1" sz="2500">
              <a:solidFill>
                <a:schemeClr val="dk1"/>
              </a:solidFill>
              <a:latin typeface="DM Sans"/>
              <a:ea typeface="DM Sans"/>
              <a:cs typeface="DM Sans"/>
              <a:sym typeface="DM Sans"/>
            </a:endParaRPr>
          </a:p>
        </p:txBody>
      </p:sp>
      <p:sp>
        <p:nvSpPr>
          <p:cNvPr id="923" name="Google Shape;923;p157"/>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24" name="Google Shape;924;p157"/>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25" name="Google Shape;925;p157"/>
          <p:cNvSpPr txBox="1"/>
          <p:nvPr/>
        </p:nvSpPr>
        <p:spPr>
          <a:xfrm>
            <a:off x="524538" y="4645163"/>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UI Kits &amp; Moodboard</a:t>
            </a:r>
            <a:endParaRPr b="1" sz="4000">
              <a:solidFill>
                <a:schemeClr val="dk1"/>
              </a:solidFill>
              <a:latin typeface="DM Sans"/>
              <a:ea typeface="DM Sans"/>
              <a:cs typeface="DM Sans"/>
              <a:sym typeface="DM Sans"/>
            </a:endParaRPr>
          </a:p>
        </p:txBody>
      </p:sp>
      <p:sp>
        <p:nvSpPr>
          <p:cNvPr id="931" name="Google Shape;931;p15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18</a:t>
            </a:r>
            <a:endParaRPr sz="16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grpSp>
        <p:nvGrpSpPr>
          <p:cNvPr id="936" name="Google Shape;936;p159"/>
          <p:cNvGrpSpPr/>
          <p:nvPr/>
        </p:nvGrpSpPr>
        <p:grpSpPr>
          <a:xfrm>
            <a:off x="4202558" y="994173"/>
            <a:ext cx="738900" cy="738900"/>
            <a:chOff x="3137108" y="2467173"/>
            <a:chExt cx="738900" cy="738900"/>
          </a:xfrm>
        </p:grpSpPr>
        <p:sp>
          <p:nvSpPr>
            <p:cNvPr id="937" name="Google Shape;937;p15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8" name="Google Shape;938;p15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39" name="Google Shape;939;p159"/>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UI Kits &amp; Moodboards</a:t>
            </a:r>
            <a:endParaRPr b="1" sz="4000">
              <a:solidFill>
                <a:schemeClr val="dk1"/>
              </a:solidFill>
              <a:highlight>
                <a:srgbClr val="EAFF6A"/>
              </a:highlight>
              <a:latin typeface="DM Sans"/>
              <a:ea typeface="DM Sans"/>
              <a:cs typeface="DM Sans"/>
              <a:sym typeface="DM Sans"/>
            </a:endParaRPr>
          </a:p>
        </p:txBody>
      </p:sp>
      <p:sp>
        <p:nvSpPr>
          <p:cNvPr id="940" name="Google Shape;940;p159"/>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Generar el moodboard y UI Kit de tu proyecto. También presentar el icon design incorporando el concepto de responsive design.</a:t>
            </a:r>
            <a:endParaRPr sz="2000">
              <a:solidFill>
                <a:srgbClr val="999999"/>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16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46" name="Google Shape;946;p160"/>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13.ª PRÁCTICA</a:t>
            </a:r>
            <a:endParaRPr>
              <a:latin typeface="DM Sans"/>
              <a:ea typeface="DM Sans"/>
              <a:cs typeface="DM Sans"/>
              <a:sym typeface="DM Sans"/>
            </a:endParaRPr>
          </a:p>
        </p:txBody>
      </p:sp>
      <p:pic>
        <p:nvPicPr>
          <p:cNvPr id="947" name="Google Shape;947;p16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48" name="Google Shape;948;p160"/>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16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50" name="Google Shape;950;p160"/>
          <p:cNvSpPr txBox="1"/>
          <p:nvPr/>
        </p:nvSpPr>
        <p:spPr>
          <a:xfrm>
            <a:off x="469200" y="1525175"/>
            <a:ext cx="3978000" cy="27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Generar el moodboard y ui kits de tu proyecto. También presentar el icon design incorporando el concepto de responsive design.</a:t>
            </a:r>
            <a:endParaRPr sz="1200">
              <a:solidFill>
                <a:srgbClr val="83AEFB"/>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Figma/Adobe XD</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Moodboard</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1</a:t>
            </a:r>
            <a:r>
              <a:rPr lang="es-419" sz="1200">
                <a:solidFill>
                  <a:schemeClr val="dk1"/>
                </a:solidFill>
                <a:latin typeface="DM Sans"/>
                <a:ea typeface="DM Sans"/>
                <a:cs typeface="DM Sans"/>
                <a:sym typeface="DM Sans"/>
              </a:rPr>
              <a:t>. </a:t>
            </a:r>
            <a:r>
              <a:rPr lang="es-419" sz="1200">
                <a:solidFill>
                  <a:schemeClr val="dk1"/>
                </a:solidFill>
                <a:latin typeface="DM Sans"/>
                <a:ea typeface="DM Sans"/>
                <a:cs typeface="DM Sans"/>
                <a:sym typeface="DM Sans"/>
              </a:rPr>
              <a:t>Debe incluir referencias (de app u otras piezas de diseño) de los siguientes elementos: Colores, Imágenes, Texturas, Estructuras, Palabras claves.</a:t>
            </a:r>
            <a:endParaRPr sz="1200">
              <a:solidFill>
                <a:schemeClr val="dk1"/>
              </a:solidFill>
              <a:latin typeface="DM Sans"/>
              <a:ea typeface="DM Sans"/>
              <a:cs typeface="DM Sans"/>
              <a:sym typeface="DM Sans"/>
            </a:endParaRPr>
          </a:p>
        </p:txBody>
      </p:sp>
      <p:sp>
        <p:nvSpPr>
          <p:cNvPr id="951" name="Google Shape;951;p160" title="2."/>
          <p:cNvSpPr txBox="1"/>
          <p:nvPr/>
        </p:nvSpPr>
        <p:spPr>
          <a:xfrm>
            <a:off x="4408750" y="1525175"/>
            <a:ext cx="4257900" cy="279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2</a:t>
            </a:r>
            <a:r>
              <a:rPr lang="es-419" sz="1200">
                <a:solidFill>
                  <a:schemeClr val="dk1"/>
                </a:solidFill>
                <a:latin typeface="DM Sans"/>
                <a:ea typeface="DM Sans"/>
                <a:cs typeface="DM Sans"/>
                <a:sym typeface="DM Sans"/>
              </a:rPr>
              <a:t>. </a:t>
            </a:r>
            <a:r>
              <a:rPr lang="es-419" sz="1200">
                <a:solidFill>
                  <a:schemeClr val="dk1"/>
                </a:solidFill>
                <a:latin typeface="DM Sans"/>
                <a:ea typeface="DM Sans"/>
                <a:cs typeface="DM Sans"/>
                <a:sym typeface="DM Sans"/>
              </a:rPr>
              <a:t>Se puede generar un moodboard de referencia de app.</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Se puede llegar a generar un moodboard con movimiento y/o auditivo.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accent4"/>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UI Kits</a:t>
            </a:r>
            <a:r>
              <a:rPr lang="es-419"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a:pPr>
            <a:r>
              <a:rPr lang="es-419" sz="1200">
                <a:solidFill>
                  <a:schemeClr val="dk1"/>
                </a:solidFill>
                <a:latin typeface="DM Sans"/>
                <a:ea typeface="DM Sans"/>
                <a:cs typeface="DM Sans"/>
                <a:sym typeface="DM Sans"/>
              </a:rPr>
              <a:t>Elementos tipográficos: variables tipográficas para títulos (definir por lo menos dos niveles de jerarquía), subtitulo, párrafo (definir dos niveles de jerarquías), citas y botón.</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a:pPr>
            <a:r>
              <a:rPr lang="es-419" sz="1200">
                <a:solidFill>
                  <a:schemeClr val="dk1"/>
                </a:solidFill>
                <a:latin typeface="DM Sans"/>
                <a:ea typeface="DM Sans"/>
                <a:cs typeface="DM Sans"/>
                <a:sym typeface="DM Sans"/>
              </a:rPr>
              <a:t>Elementos iconográficos: estado activo y estado desactivado.</a:t>
            </a:r>
            <a:endParaRPr sz="1200">
              <a:solidFill>
                <a:schemeClr val="dk1"/>
              </a:solidFill>
              <a:latin typeface="DM Sans"/>
              <a:ea typeface="DM Sans"/>
              <a:cs typeface="DM Sans"/>
              <a:sym typeface="DM Sans"/>
            </a:endParaRPr>
          </a:p>
        </p:txBody>
      </p:sp>
      <p:sp>
        <p:nvSpPr>
          <p:cNvPr id="952" name="Google Shape;952;p160"/>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UI Kits &amp; Moodboards</a:t>
            </a:r>
            <a:endParaRPr b="1" sz="2500">
              <a:solidFill>
                <a:schemeClr val="dk1"/>
              </a:solidFill>
              <a:latin typeface="DM Sans"/>
              <a:ea typeface="DM Sans"/>
              <a:cs typeface="DM Sans"/>
              <a:sym typeface="DM Sans"/>
            </a:endParaRPr>
          </a:p>
        </p:txBody>
      </p:sp>
      <p:sp>
        <p:nvSpPr>
          <p:cNvPr id="953" name="Google Shape;953;p160"/>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54" name="Google Shape;954;p16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55" name="Google Shape;955;p160"/>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3</a:t>
            </a:r>
            <a:r>
              <a:rPr lang="es-419" sz="1350">
                <a:latin typeface="DM Sans"/>
                <a:ea typeface="DM Sans"/>
                <a:cs typeface="DM Sans"/>
                <a:sym typeface="DM Sans"/>
              </a:rPr>
              <a:t>.ª</a:t>
            </a:r>
            <a:r>
              <a:rPr lang="es-419" sz="1350">
                <a:solidFill>
                  <a:srgbClr val="000000"/>
                </a:solidFill>
                <a:latin typeface="DM Sans"/>
                <a:ea typeface="DM Sans"/>
                <a:cs typeface="DM Sans"/>
                <a:sym typeface="DM Sans"/>
              </a:rPr>
              <a:t> Pre-</a:t>
            </a:r>
            <a:r>
              <a:rPr lang="es-419" sz="1350">
                <a:solidFill>
                  <a:srgbClr val="000000"/>
                </a:solidFill>
                <a:latin typeface="DM Sans"/>
                <a:ea typeface="DM Sans"/>
                <a:cs typeface="DM Sans"/>
                <a:sym typeface="DM Sans"/>
              </a:rPr>
              <a:t>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956" name="Google Shape;956;p160"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957" name="Google Shape;957;p160"/>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pic>
        <p:nvPicPr>
          <p:cNvPr id="962" name="Google Shape;962;p16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63" name="Google Shape;963;p161"/>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13.ª PRÁCTICA</a:t>
            </a:r>
            <a:endParaRPr>
              <a:latin typeface="DM Sans"/>
              <a:ea typeface="DM Sans"/>
              <a:cs typeface="DM Sans"/>
              <a:sym typeface="DM Sans"/>
            </a:endParaRPr>
          </a:p>
        </p:txBody>
      </p:sp>
      <p:pic>
        <p:nvPicPr>
          <p:cNvPr id="964" name="Google Shape;964;p16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65" name="Google Shape;965;p161"/>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6" name="Google Shape;966;p16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67" name="Google Shape;967;p161"/>
          <p:cNvSpPr txBox="1"/>
          <p:nvPr/>
        </p:nvSpPr>
        <p:spPr>
          <a:xfrm>
            <a:off x="469200" y="1525175"/>
            <a:ext cx="3978000" cy="2750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UI Kits</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Código cromático: primario, secundario y acento.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Elementos Barras: superiores e inferiores (patrones navegación)</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Elementos Tarjetas: pensar en relación a los módulos y grilla (tarjeta principal que ocupa la totalidad de los módulos - tarjeta secundaria que ocupa medio módulo). En cada uno de ellos se pueden tener diferentes tipos que dependen del proyecto.</a:t>
            </a:r>
            <a:endParaRPr sz="1200">
              <a:solidFill>
                <a:schemeClr val="dk1"/>
              </a:solidFill>
              <a:latin typeface="DM Sans"/>
              <a:ea typeface="DM Sans"/>
              <a:cs typeface="DM Sans"/>
              <a:sym typeface="DM Sans"/>
            </a:endParaRPr>
          </a:p>
        </p:txBody>
      </p:sp>
      <p:sp>
        <p:nvSpPr>
          <p:cNvPr id="968" name="Google Shape;968;p161" title="2."/>
          <p:cNvSpPr txBox="1"/>
          <p:nvPr/>
        </p:nvSpPr>
        <p:spPr>
          <a:xfrm>
            <a:off x="4408750" y="1525175"/>
            <a:ext cx="4257900" cy="3130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1"/>
              </a:buClr>
              <a:buSzPts val="1200"/>
              <a:buFont typeface="DM Sans"/>
              <a:buAutoNum type="arabicPeriod" startAt="6"/>
            </a:pPr>
            <a:r>
              <a:rPr lang="es-419" sz="1200">
                <a:solidFill>
                  <a:schemeClr val="dk1"/>
                </a:solidFill>
                <a:latin typeface="DM Sans"/>
                <a:ea typeface="DM Sans"/>
                <a:cs typeface="DM Sans"/>
                <a:sym typeface="DM Sans"/>
              </a:rPr>
              <a:t>Elementos Botones y Controles: para los botones primario y secundario y dentro de cada uno de ellos activo e inactivo. Botones flotantes también entra aca. Para los controles tener presente aquellos elementos que el usuario puede manipular y modificar algún valor (rango de precio, entre otros).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rabicPeriod" startAt="6"/>
            </a:pPr>
            <a:r>
              <a:rPr lang="es-419" sz="1200">
                <a:solidFill>
                  <a:schemeClr val="dk1"/>
                </a:solidFill>
                <a:latin typeface="DM Sans"/>
                <a:ea typeface="DM Sans"/>
                <a:cs typeface="DM Sans"/>
                <a:sym typeface="DM Sans"/>
              </a:rPr>
              <a:t>Elementos Forms e inputs: Campos (input fields). Esto incluye los campos de texto, contraseñas, checkboxes, radio buttons, sliders y todo otro tipo de campos diseñados para input del usuario. Rótulo (Labels). Quienes indican al usuario qué dato corresponde en cada field.</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rabicPeriod" startAt="6"/>
            </a:pPr>
            <a:r>
              <a:rPr lang="es-419" sz="1200">
                <a:solidFill>
                  <a:schemeClr val="dk1"/>
                </a:solidFill>
                <a:latin typeface="DM Sans"/>
                <a:ea typeface="DM Sans"/>
                <a:cs typeface="DM Sans"/>
                <a:sym typeface="DM Sans"/>
              </a:rPr>
              <a:t>Ilustraciones: dependerá del proyecto propio.</a:t>
            </a:r>
            <a:endParaRPr sz="1200">
              <a:solidFill>
                <a:schemeClr val="dk1"/>
              </a:solidFill>
              <a:latin typeface="DM Sans"/>
              <a:ea typeface="DM Sans"/>
              <a:cs typeface="DM Sans"/>
              <a:sym typeface="DM Sans"/>
            </a:endParaRPr>
          </a:p>
        </p:txBody>
      </p:sp>
      <p:sp>
        <p:nvSpPr>
          <p:cNvPr id="969" name="Google Shape;969;p161"/>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UI Kits &amp; Moodboards</a:t>
            </a:r>
            <a:endParaRPr b="1" sz="2500">
              <a:solidFill>
                <a:schemeClr val="dk1"/>
              </a:solidFill>
              <a:latin typeface="DM Sans"/>
              <a:ea typeface="DM Sans"/>
              <a:cs typeface="DM Sans"/>
              <a:sym typeface="DM Sans"/>
            </a:endParaRPr>
          </a:p>
        </p:txBody>
      </p:sp>
      <p:sp>
        <p:nvSpPr>
          <p:cNvPr id="970" name="Google Shape;970;p161"/>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71" name="Google Shape;971;p161"/>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72" name="Google Shape;972;p161"/>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3</a:t>
            </a:r>
            <a:r>
              <a:rPr lang="es-419" sz="1350">
                <a:latin typeface="DM Sans"/>
                <a:ea typeface="DM Sans"/>
                <a:cs typeface="DM Sans"/>
                <a:sym typeface="DM Sans"/>
              </a:rPr>
              <a:t>.ª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973" name="Google Shape;973;p161"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974" name="Google Shape;974;p161"/>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pic>
        <p:nvPicPr>
          <p:cNvPr id="979" name="Google Shape;979;p16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80" name="Google Shape;980;p162"/>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13.ª PRÁCTICA</a:t>
            </a:r>
            <a:endParaRPr>
              <a:latin typeface="DM Sans"/>
              <a:ea typeface="DM Sans"/>
              <a:cs typeface="DM Sans"/>
              <a:sym typeface="DM Sans"/>
            </a:endParaRPr>
          </a:p>
        </p:txBody>
      </p:sp>
      <p:pic>
        <p:nvPicPr>
          <p:cNvPr id="981" name="Google Shape;981;p162"/>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82" name="Google Shape;982;p162"/>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3" name="Google Shape;983;p162"/>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84" name="Google Shape;984;p162"/>
          <p:cNvSpPr txBox="1"/>
          <p:nvPr/>
        </p:nvSpPr>
        <p:spPr>
          <a:xfrm>
            <a:off x="469200" y="1525175"/>
            <a:ext cx="3978000" cy="2112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Icon Design</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Presentar el Icon Design mostrando las 4 medidas standard. Se puede presentar mostrando cada uno en el dispositivo correspondiente como el slide 28.</a:t>
            </a:r>
            <a:endParaRPr sz="1200">
              <a:solidFill>
                <a:schemeClr val="dk1"/>
              </a:solidFill>
              <a:latin typeface="DM Sans"/>
              <a:ea typeface="DM Sans"/>
              <a:cs typeface="DM Sans"/>
              <a:sym typeface="DM Sans"/>
            </a:endParaRPr>
          </a:p>
          <a:p>
            <a:pPr indent="-304800" lvl="0" marL="914400" rtl="0" algn="l">
              <a:lnSpc>
                <a:spcPct val="115000"/>
              </a:lnSpc>
              <a:spcBef>
                <a:spcPts val="1000"/>
              </a:spcBef>
              <a:spcAft>
                <a:spcPts val="0"/>
              </a:spcAft>
              <a:buClr>
                <a:schemeClr val="dk1"/>
              </a:buClr>
              <a:buSzPts val="1200"/>
              <a:buFont typeface="DM Sans"/>
              <a:buChar char="-"/>
            </a:pPr>
            <a:r>
              <a:rPr lang="es-419" sz="1200">
                <a:solidFill>
                  <a:schemeClr val="dk1"/>
                </a:solidFill>
                <a:latin typeface="DM Sans"/>
                <a:ea typeface="DM Sans"/>
                <a:cs typeface="DM Sans"/>
                <a:sym typeface="DM Sans"/>
              </a:rPr>
              <a:t>S= 44 x 44         M=240 x 84         L=280 x 120         XL=190 x 340</a:t>
            </a:r>
            <a:endParaRPr sz="1200">
              <a:solidFill>
                <a:schemeClr val="dk1"/>
              </a:solidFill>
              <a:latin typeface="DM Sans"/>
              <a:ea typeface="DM Sans"/>
              <a:cs typeface="DM Sans"/>
              <a:sym typeface="DM Sans"/>
            </a:endParaRPr>
          </a:p>
        </p:txBody>
      </p:sp>
      <p:sp>
        <p:nvSpPr>
          <p:cNvPr id="985" name="Google Shape;985;p162" title="2."/>
          <p:cNvSpPr txBox="1"/>
          <p:nvPr/>
        </p:nvSpPr>
        <p:spPr>
          <a:xfrm>
            <a:off x="4408750" y="1525175"/>
            <a:ext cx="4257900" cy="245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Fidelidad del Prototipo:</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1. Media/Alta de Contenido: Con la confección del UI KITS y los elementos tipográficos habrá un aumento en la fidelidad de contenido.</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2. Media/Alta Visual: Con la definición de los elementos del UI KITS el prototipo comienza a tener una fidelidad visual </a:t>
            </a:r>
            <a:r>
              <a:rPr lang="es-419" sz="1200">
                <a:solidFill>
                  <a:schemeClr val="dk1"/>
                </a:solidFill>
                <a:latin typeface="DM Sans"/>
                <a:ea typeface="DM Sans"/>
                <a:cs typeface="DM Sans"/>
                <a:sym typeface="DM Sans"/>
              </a:rPr>
              <a:t>cada vez más</a:t>
            </a:r>
            <a:r>
              <a:rPr lang="es-419" sz="1200">
                <a:solidFill>
                  <a:schemeClr val="dk1"/>
                </a:solidFill>
                <a:latin typeface="DM Sans"/>
                <a:ea typeface="DM Sans"/>
                <a:cs typeface="DM Sans"/>
                <a:sym typeface="DM Sans"/>
              </a:rPr>
              <a:t> parecida a la realidad.</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3. Media de Funcionalidad: Se mantiene igual que la instancia anterior.</a:t>
            </a:r>
            <a:endParaRPr sz="1200">
              <a:solidFill>
                <a:schemeClr val="dk1"/>
              </a:solidFill>
              <a:latin typeface="DM Sans"/>
              <a:ea typeface="DM Sans"/>
              <a:cs typeface="DM Sans"/>
              <a:sym typeface="DM Sans"/>
            </a:endParaRPr>
          </a:p>
        </p:txBody>
      </p:sp>
      <p:sp>
        <p:nvSpPr>
          <p:cNvPr id="986" name="Google Shape;986;p162"/>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UI Kits &amp; Moodboards</a:t>
            </a:r>
            <a:endParaRPr b="1" sz="2500">
              <a:solidFill>
                <a:schemeClr val="dk1"/>
              </a:solidFill>
              <a:latin typeface="DM Sans"/>
              <a:ea typeface="DM Sans"/>
              <a:cs typeface="DM Sans"/>
              <a:sym typeface="DM Sans"/>
            </a:endParaRPr>
          </a:p>
        </p:txBody>
      </p:sp>
      <p:sp>
        <p:nvSpPr>
          <p:cNvPr id="987" name="Google Shape;987;p162"/>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88" name="Google Shape;988;p162"/>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89" name="Google Shape;989;p162"/>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3</a:t>
            </a:r>
            <a:r>
              <a:rPr lang="es-419" sz="1350">
                <a:latin typeface="DM Sans"/>
                <a:ea typeface="DM Sans"/>
                <a:cs typeface="DM Sans"/>
                <a:sym typeface="DM Sans"/>
              </a:rPr>
              <a:t>.ª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990" name="Google Shape;990;p162"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991" name="Google Shape;991;p162"/>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992" name="Google Shape;992;p162"/>
          <p:cNvSpPr txBox="1"/>
          <p:nvPr/>
        </p:nvSpPr>
        <p:spPr>
          <a:xfrm>
            <a:off x="524538" y="39842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Motion UI</a:t>
            </a:r>
            <a:endParaRPr b="1" sz="4000">
              <a:solidFill>
                <a:schemeClr val="dk1"/>
              </a:solidFill>
              <a:latin typeface="DM Sans"/>
              <a:ea typeface="DM Sans"/>
              <a:cs typeface="DM Sans"/>
              <a:sym typeface="DM Sans"/>
            </a:endParaRPr>
          </a:p>
        </p:txBody>
      </p:sp>
      <p:sp>
        <p:nvSpPr>
          <p:cNvPr id="998" name="Google Shape;998;p16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20</a:t>
            </a:r>
            <a:endParaRPr sz="16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grpSp>
        <p:nvGrpSpPr>
          <p:cNvPr id="1003" name="Google Shape;1003;p164"/>
          <p:cNvGrpSpPr/>
          <p:nvPr/>
        </p:nvGrpSpPr>
        <p:grpSpPr>
          <a:xfrm>
            <a:off x="4202558" y="994173"/>
            <a:ext cx="738900" cy="738900"/>
            <a:chOff x="3137108" y="2467173"/>
            <a:chExt cx="738900" cy="738900"/>
          </a:xfrm>
        </p:grpSpPr>
        <p:sp>
          <p:nvSpPr>
            <p:cNvPr id="1004" name="Google Shape;1004;p16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5" name="Google Shape;1005;p16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06" name="Google Shape;1006;p16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Microinteracciones y animación</a:t>
            </a:r>
            <a:endParaRPr b="1" sz="4000">
              <a:solidFill>
                <a:schemeClr val="dk1"/>
              </a:solidFill>
              <a:highlight>
                <a:srgbClr val="EAFF6A"/>
              </a:highlight>
              <a:latin typeface="DM Sans"/>
              <a:ea typeface="DM Sans"/>
              <a:cs typeface="DM Sans"/>
              <a:sym typeface="DM Sans"/>
            </a:endParaRPr>
          </a:p>
        </p:txBody>
      </p:sp>
      <p:sp>
        <p:nvSpPr>
          <p:cNvPr id="1007" name="Google Shape;1007;p164"/>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Incorporar animaciones siguiendo los 10 principios de motion. Generar microinteracciones en el prototipo.</a:t>
            </a:r>
            <a:endParaRPr sz="2000">
              <a:solidFill>
                <a:srgbClr val="999999"/>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16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13" name="Google Shape;1013;p165"/>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14.ª PRÁCTICA</a:t>
            </a:r>
            <a:endParaRPr>
              <a:latin typeface="DM Sans"/>
              <a:ea typeface="DM Sans"/>
              <a:cs typeface="DM Sans"/>
              <a:sym typeface="DM Sans"/>
            </a:endParaRPr>
          </a:p>
        </p:txBody>
      </p:sp>
      <p:pic>
        <p:nvPicPr>
          <p:cNvPr id="1014" name="Google Shape;1014;p16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15" name="Google Shape;1015;p165"/>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6" name="Google Shape;1016;p16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17" name="Google Shape;1017;p165"/>
          <p:cNvSpPr txBox="1"/>
          <p:nvPr/>
        </p:nvSpPr>
        <p:spPr>
          <a:xfrm>
            <a:off x="469200" y="1525175"/>
            <a:ext cx="4025400" cy="297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Incorporar animaciones siguiendo los 10 principios de motion. Generar microinteracciones en el prototipo. Las animaciones deben cumplir con alguno de los siguientes puntos: orientar a los usuarios, dar feedback sobre las interacciones, hacer foco en algo específico, ocultar el tiempo de carga o espera.</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a:t>
            </a:r>
            <a:r>
              <a:rPr b="1" lang="es-419" sz="1200">
                <a:solidFill>
                  <a:schemeClr val="dk1"/>
                </a:solidFill>
                <a:latin typeface="DM Sans"/>
                <a:ea typeface="DM Sans"/>
                <a:cs typeface="DM Sans"/>
                <a:sym typeface="DM Sans"/>
              </a:rPr>
              <a:t>Figma/Adobe XD</a:t>
            </a:r>
            <a:endParaRPr b="1"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1. Puedes grabar las animaciones del proyecto y mostrarlas brevemente en un video.</a:t>
            </a:r>
            <a:endParaRPr sz="1200">
              <a:solidFill>
                <a:schemeClr val="dk1"/>
              </a:solidFill>
              <a:latin typeface="DM Sans"/>
              <a:ea typeface="DM Sans"/>
              <a:cs typeface="DM Sans"/>
              <a:sym typeface="DM Sans"/>
            </a:endParaRPr>
          </a:p>
        </p:txBody>
      </p:sp>
      <p:sp>
        <p:nvSpPr>
          <p:cNvPr id="1018" name="Google Shape;1018;p165" title="2."/>
          <p:cNvSpPr txBox="1"/>
          <p:nvPr/>
        </p:nvSpPr>
        <p:spPr>
          <a:xfrm>
            <a:off x="4494600" y="1525175"/>
            <a:ext cx="4171800" cy="28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2. La animación debe estar presente en algunos de los elementos que generan interacción con el usuario. Para ser considerado animación, debe producirse una transición o cambio en dicho elemento. Se sugiere comenzar con elementos pequeños como íconos, e ir generando animaciones, luego en elementos más grandes o en toda una pantalla.</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3. Presentar por lo menos tres desgloses con detalle las microinteracciones incorporadas y con qué puntos cumple: orientar a los usuarios, dar feedback sobre las interacciones, hacer foco en algo específico, ocultar el tiempo de carga o espera.</a:t>
            </a:r>
            <a:endParaRPr sz="1200">
              <a:solidFill>
                <a:schemeClr val="dk1"/>
              </a:solidFill>
              <a:latin typeface="DM Sans"/>
              <a:ea typeface="DM Sans"/>
              <a:cs typeface="DM Sans"/>
              <a:sym typeface="DM Sans"/>
            </a:endParaRPr>
          </a:p>
        </p:txBody>
      </p:sp>
      <p:sp>
        <p:nvSpPr>
          <p:cNvPr id="1019" name="Google Shape;1019;p165"/>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Microinteracciones y animación</a:t>
            </a:r>
            <a:endParaRPr b="1" sz="2500">
              <a:solidFill>
                <a:schemeClr val="dk1"/>
              </a:solidFill>
              <a:latin typeface="DM Sans"/>
              <a:ea typeface="DM Sans"/>
              <a:cs typeface="DM Sans"/>
              <a:sym typeface="DM Sans"/>
            </a:endParaRPr>
          </a:p>
        </p:txBody>
      </p:sp>
      <p:sp>
        <p:nvSpPr>
          <p:cNvPr id="1020" name="Google Shape;1020;p165"/>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21" name="Google Shape;1021;p165"/>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id="1026" name="Google Shape;1026;p16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27" name="Google Shape;1027;p166"/>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14.ª PRÁCTICA</a:t>
            </a:r>
            <a:endParaRPr>
              <a:latin typeface="DM Sans"/>
              <a:ea typeface="DM Sans"/>
              <a:cs typeface="DM Sans"/>
              <a:sym typeface="DM Sans"/>
            </a:endParaRPr>
          </a:p>
        </p:txBody>
      </p:sp>
      <p:pic>
        <p:nvPicPr>
          <p:cNvPr id="1028" name="Google Shape;1028;p166"/>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29" name="Google Shape;1029;p166"/>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0" name="Google Shape;1030;p166"/>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31" name="Google Shape;1031;p166"/>
          <p:cNvSpPr txBox="1"/>
          <p:nvPr/>
        </p:nvSpPr>
        <p:spPr>
          <a:xfrm>
            <a:off x="469200" y="1525175"/>
            <a:ext cx="3843300" cy="2724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Incorporar animaciones siguiendo los 10 principios de motion. Generar microinteracciones en el prototipo. Las animaciones deben cumplir con alguno de los siguientes puntos: orientar a los usuarios, dar feedback sobre las interacciones, hacer foco en algo específico, ocultar el tiempo de carga o espera.</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Herramienta sugerida: Figma/Adobe XD</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p:txBody>
      </p:sp>
      <p:sp>
        <p:nvSpPr>
          <p:cNvPr id="1032" name="Google Shape;1032;p166" title="2."/>
          <p:cNvSpPr txBox="1"/>
          <p:nvPr/>
        </p:nvSpPr>
        <p:spPr>
          <a:xfrm>
            <a:off x="4312625" y="1525175"/>
            <a:ext cx="4353900" cy="231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Fidelidad del Prototipo:</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Media/Alta de Contenido: </a:t>
            </a:r>
            <a:r>
              <a:rPr lang="es-419" sz="1250">
                <a:solidFill>
                  <a:schemeClr val="dk1"/>
                </a:solidFill>
                <a:latin typeface="DM Sans"/>
                <a:ea typeface="DM Sans"/>
                <a:cs typeface="DM Sans"/>
                <a:sym typeface="DM Sans"/>
              </a:rPr>
              <a:t>Seguir incorporando contenidos reales al prototipo.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Media/Alta Visual:</a:t>
            </a:r>
            <a:r>
              <a:rPr lang="es-419" sz="1250">
                <a:solidFill>
                  <a:schemeClr val="dk1"/>
                </a:solidFill>
                <a:latin typeface="DM Sans"/>
                <a:ea typeface="DM Sans"/>
                <a:cs typeface="DM Sans"/>
                <a:sym typeface="DM Sans"/>
              </a:rPr>
              <a:t> Seguir ajustando el prototipo desde lo visual.</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Media de Funcionalidad: </a:t>
            </a:r>
            <a:r>
              <a:rPr lang="es-419" sz="1250">
                <a:solidFill>
                  <a:schemeClr val="dk1"/>
                </a:solidFill>
                <a:latin typeface="DM Sans"/>
                <a:ea typeface="DM Sans"/>
                <a:cs typeface="DM Sans"/>
                <a:sym typeface="DM Sans"/>
              </a:rPr>
              <a:t>Con la incorporación de microinteracciones el prototipo aumenta tu fidelidad de funcionalidad.</a:t>
            </a:r>
            <a:endParaRPr sz="1250">
              <a:solidFill>
                <a:schemeClr val="dk1"/>
              </a:solidFill>
              <a:latin typeface="DM Sans"/>
              <a:ea typeface="DM Sans"/>
              <a:cs typeface="DM Sans"/>
              <a:sym typeface="DM Sans"/>
            </a:endParaRPr>
          </a:p>
        </p:txBody>
      </p:sp>
      <p:sp>
        <p:nvSpPr>
          <p:cNvPr id="1033" name="Google Shape;1033;p166"/>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Microinteracciones y animación</a:t>
            </a:r>
            <a:endParaRPr b="1" sz="2500">
              <a:solidFill>
                <a:schemeClr val="dk1"/>
              </a:solidFill>
              <a:latin typeface="DM Sans"/>
              <a:ea typeface="DM Sans"/>
              <a:cs typeface="DM Sans"/>
              <a:sym typeface="DM Sans"/>
            </a:endParaRPr>
          </a:p>
        </p:txBody>
      </p:sp>
      <p:sp>
        <p:nvSpPr>
          <p:cNvPr id="1034" name="Google Shape;1034;p166"/>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35" name="Google Shape;1035;p166"/>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036" name="Google Shape;1036;p166"/>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1037" name="Google Shape;1037;p166"/>
          <p:cNvSpPr txBox="1"/>
          <p:nvPr/>
        </p:nvSpPr>
        <p:spPr>
          <a:xfrm>
            <a:off x="4312488" y="40832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1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Metodologías de diseño &amp; UX Research</a:t>
            </a:r>
            <a:endParaRPr b="1" sz="4000">
              <a:solidFill>
                <a:schemeClr val="dk1"/>
              </a:solidFill>
              <a:latin typeface="DM Sans"/>
              <a:ea typeface="DM Sans"/>
              <a:cs typeface="DM Sans"/>
              <a:sym typeface="DM Sans"/>
            </a:endParaRPr>
          </a:p>
        </p:txBody>
      </p:sp>
      <p:sp>
        <p:nvSpPr>
          <p:cNvPr id="417" name="Google Shape;417;p11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02</a:t>
            </a:r>
            <a:endParaRPr sz="16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Sell your story</a:t>
            </a:r>
            <a:endParaRPr b="1" sz="4000">
              <a:solidFill>
                <a:schemeClr val="dk1"/>
              </a:solidFill>
              <a:latin typeface="DM Sans"/>
              <a:ea typeface="DM Sans"/>
              <a:cs typeface="DM Sans"/>
              <a:sym typeface="DM Sans"/>
            </a:endParaRPr>
          </a:p>
        </p:txBody>
      </p:sp>
      <p:sp>
        <p:nvSpPr>
          <p:cNvPr id="1043" name="Google Shape;1043;p16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22</a:t>
            </a:r>
            <a:endParaRPr sz="16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grpSp>
        <p:nvGrpSpPr>
          <p:cNvPr id="1048" name="Google Shape;1048;p168"/>
          <p:cNvGrpSpPr/>
          <p:nvPr/>
        </p:nvGrpSpPr>
        <p:grpSpPr>
          <a:xfrm>
            <a:off x="4202558" y="994173"/>
            <a:ext cx="738900" cy="738900"/>
            <a:chOff x="3137108" y="2467173"/>
            <a:chExt cx="738900" cy="738900"/>
          </a:xfrm>
        </p:grpSpPr>
        <p:sp>
          <p:nvSpPr>
            <p:cNvPr id="1049" name="Google Shape;1049;p16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16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51" name="Google Shape;1051;p168"/>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Elevator pitch</a:t>
            </a:r>
            <a:endParaRPr b="1" sz="4000">
              <a:solidFill>
                <a:schemeClr val="dk1"/>
              </a:solidFill>
              <a:highlight>
                <a:srgbClr val="EAFF6A"/>
              </a:highlight>
              <a:latin typeface="DM Sans"/>
              <a:ea typeface="DM Sans"/>
              <a:cs typeface="DM Sans"/>
              <a:sym typeface="DM Sans"/>
            </a:endParaRPr>
          </a:p>
        </p:txBody>
      </p:sp>
      <p:sp>
        <p:nvSpPr>
          <p:cNvPr id="1052" name="Google Shape;1052;p168"/>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Redactar un pitch que responda a la presentación de tu proyecto. Debe seguir la estructura ¿Quién eres? ¿Qué haces? ¿Por qué eres único? ¿Cuál es tu objetivo?</a:t>
            </a:r>
            <a:endParaRPr sz="2000">
              <a:solidFill>
                <a:srgbClr val="999999"/>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id="1057" name="Google Shape;1057;p16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58" name="Google Shape;1058;p169"/>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15.ª PRÁCTICA</a:t>
            </a:r>
            <a:endParaRPr>
              <a:latin typeface="DM Sans"/>
              <a:ea typeface="DM Sans"/>
              <a:cs typeface="DM Sans"/>
              <a:sym typeface="DM Sans"/>
            </a:endParaRPr>
          </a:p>
        </p:txBody>
      </p:sp>
      <p:pic>
        <p:nvPicPr>
          <p:cNvPr id="1059" name="Google Shape;1059;p169"/>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60" name="Google Shape;1060;p169"/>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1" name="Google Shape;1061;p169"/>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62" name="Google Shape;1062;p169"/>
          <p:cNvSpPr txBox="1"/>
          <p:nvPr/>
        </p:nvSpPr>
        <p:spPr>
          <a:xfrm>
            <a:off x="469200" y="1608850"/>
            <a:ext cx="3716400" cy="294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Redactar un pitch que responda a la presentación de tu proyecto. Debe seguir la estructura ¿Quién eres? ¿Qué haces? ¿Por qué eres único? ¿Cuál es tu objetivo?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1. </a:t>
            </a:r>
            <a:r>
              <a:rPr lang="es-419" sz="1250">
                <a:solidFill>
                  <a:schemeClr val="dk1"/>
                </a:solidFill>
                <a:latin typeface="DM Sans"/>
                <a:ea typeface="DM Sans"/>
                <a:cs typeface="DM Sans"/>
                <a:sym typeface="DM Sans"/>
              </a:rPr>
              <a:t>Responde a las preguntas más comunes. Explicar quién eres, a qué te dedicas, qué problemas resuelve tu herramienta y cómo lo haces, son las primeras preguntas que cualquiera te haría.</a:t>
            </a:r>
            <a:endParaRPr sz="1250">
              <a:solidFill>
                <a:schemeClr val="dk1"/>
              </a:solidFill>
              <a:latin typeface="DM Sans"/>
              <a:ea typeface="DM Sans"/>
              <a:cs typeface="DM Sans"/>
              <a:sym typeface="DM Sans"/>
            </a:endParaRPr>
          </a:p>
        </p:txBody>
      </p:sp>
      <p:sp>
        <p:nvSpPr>
          <p:cNvPr id="1063" name="Google Shape;1063;p169" title="2."/>
          <p:cNvSpPr txBox="1"/>
          <p:nvPr/>
        </p:nvSpPr>
        <p:spPr>
          <a:xfrm>
            <a:off x="4312625" y="1608850"/>
            <a:ext cx="43539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2. </a:t>
            </a:r>
            <a:r>
              <a:rPr lang="es-419" sz="1250">
                <a:solidFill>
                  <a:schemeClr val="dk1"/>
                </a:solidFill>
                <a:latin typeface="DM Sans"/>
                <a:ea typeface="DM Sans"/>
                <a:cs typeface="DM Sans"/>
                <a:sym typeface="DM Sans"/>
              </a:rPr>
              <a:t>Define tu público objetivo.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3. </a:t>
            </a:r>
            <a:r>
              <a:rPr lang="es-419" sz="1250">
                <a:solidFill>
                  <a:schemeClr val="dk1"/>
                </a:solidFill>
                <a:latin typeface="DM Sans"/>
                <a:ea typeface="DM Sans"/>
                <a:cs typeface="DM Sans"/>
                <a:sym typeface="DM Sans"/>
              </a:rPr>
              <a:t>Mostrar el proceso evolutivo del prototipo puede ayudar a dar cuenta de cada una de las instancias.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Resalta qué beneficios consigue tu cliente.</a:t>
            </a:r>
            <a:endParaRPr sz="1250">
              <a:solidFill>
                <a:schemeClr val="dk1"/>
              </a:solidFill>
              <a:latin typeface="DM Sans"/>
              <a:ea typeface="DM Sans"/>
              <a:cs typeface="DM Sans"/>
              <a:sym typeface="DM Sans"/>
            </a:endParaRPr>
          </a:p>
        </p:txBody>
      </p:sp>
      <p:sp>
        <p:nvSpPr>
          <p:cNvPr id="1064" name="Google Shape;1064;p169"/>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Elevator Pitch</a:t>
            </a:r>
            <a:endParaRPr b="1" sz="2500">
              <a:solidFill>
                <a:schemeClr val="dk1"/>
              </a:solidFill>
              <a:latin typeface="DM Sans"/>
              <a:ea typeface="DM Sans"/>
              <a:cs typeface="DM Sans"/>
              <a:sym typeface="DM Sans"/>
            </a:endParaRPr>
          </a:p>
        </p:txBody>
      </p:sp>
      <p:sp>
        <p:nvSpPr>
          <p:cNvPr id="1065" name="Google Shape;1065;p169"/>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66" name="Google Shape;1066;p169"/>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067" name="Google Shape;1067;p169"/>
          <p:cNvSpPr txBox="1"/>
          <p:nvPr/>
        </p:nvSpPr>
        <p:spPr>
          <a:xfrm>
            <a:off x="4312613" y="40767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7"/>
              </a:rPr>
              <a:t>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7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Presentación del portfolio + reporte UX</a:t>
            </a:r>
            <a:endParaRPr b="1" sz="4000">
              <a:solidFill>
                <a:schemeClr val="dk1"/>
              </a:solidFill>
              <a:latin typeface="DM Sans"/>
              <a:ea typeface="DM Sans"/>
              <a:cs typeface="DM Sans"/>
              <a:sym typeface="DM Sans"/>
            </a:endParaRPr>
          </a:p>
        </p:txBody>
      </p:sp>
      <p:sp>
        <p:nvSpPr>
          <p:cNvPr id="1073" name="Google Shape;1073;p17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23</a:t>
            </a:r>
            <a:endParaRPr sz="1600">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grpSp>
        <p:nvGrpSpPr>
          <p:cNvPr id="1078" name="Google Shape;1078;p171"/>
          <p:cNvGrpSpPr/>
          <p:nvPr/>
        </p:nvGrpSpPr>
        <p:grpSpPr>
          <a:xfrm>
            <a:off x="4202558" y="994173"/>
            <a:ext cx="738900" cy="738900"/>
            <a:chOff x="3137108" y="2467173"/>
            <a:chExt cx="738900" cy="738900"/>
          </a:xfrm>
        </p:grpSpPr>
        <p:sp>
          <p:nvSpPr>
            <p:cNvPr id="1079" name="Google Shape;1079;p17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0" name="Google Shape;1080;p17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81" name="Google Shape;1081;p171"/>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Reporte UX</a:t>
            </a:r>
            <a:endParaRPr b="1" sz="4000">
              <a:solidFill>
                <a:schemeClr val="dk1"/>
              </a:solidFill>
              <a:highlight>
                <a:srgbClr val="EAFF6A"/>
              </a:highlight>
              <a:latin typeface="DM Sans"/>
              <a:ea typeface="DM Sans"/>
              <a:cs typeface="DM Sans"/>
              <a:sym typeface="DM Sans"/>
            </a:endParaRPr>
          </a:p>
        </p:txBody>
      </p:sp>
      <p:sp>
        <p:nvSpPr>
          <p:cNvPr id="1082" name="Google Shape;1082;p171"/>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Construir un reporte personal que evidencie todo el proceso de trabajo realizado en el curso. Seguir la estructura, ¿por qué?, ¿cómo?, y ¿qué?</a:t>
            </a:r>
            <a:endParaRPr sz="2000">
              <a:solidFill>
                <a:srgbClr val="999999"/>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17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88" name="Google Shape;1088;p172"/>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16.ª PRÁCTICA</a:t>
            </a:r>
            <a:endParaRPr>
              <a:latin typeface="DM Sans"/>
              <a:ea typeface="DM Sans"/>
              <a:cs typeface="DM Sans"/>
              <a:sym typeface="DM Sans"/>
            </a:endParaRPr>
          </a:p>
        </p:txBody>
      </p:sp>
      <p:pic>
        <p:nvPicPr>
          <p:cNvPr id="1089" name="Google Shape;1089;p172"/>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90" name="Google Shape;1090;p172"/>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1" name="Google Shape;1091;p172"/>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92" name="Google Shape;1092;p172"/>
          <p:cNvSpPr txBox="1"/>
          <p:nvPr/>
        </p:nvSpPr>
        <p:spPr>
          <a:xfrm>
            <a:off x="469200" y="1608850"/>
            <a:ext cx="3716400" cy="228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Construir un reporte personal que evidencie todo el proceso de trabajo realizado en el curso. Seguir la estructura ¿Por qué? ¿C</a:t>
            </a:r>
            <a:r>
              <a:rPr lang="es-419" sz="1250">
                <a:solidFill>
                  <a:schemeClr val="dk1"/>
                </a:solidFill>
                <a:latin typeface="DM Sans"/>
                <a:ea typeface="DM Sans"/>
                <a:cs typeface="DM Sans"/>
                <a:sym typeface="DM Sans"/>
              </a:rPr>
              <a:t>ómo?</a:t>
            </a:r>
            <a:r>
              <a:rPr lang="es-419" sz="1250">
                <a:solidFill>
                  <a:schemeClr val="dk1"/>
                </a:solidFill>
                <a:latin typeface="DM Sans"/>
                <a:ea typeface="DM Sans"/>
                <a:cs typeface="DM Sans"/>
                <a:sym typeface="DM Sans"/>
              </a:rPr>
              <a:t> </a:t>
            </a:r>
            <a:r>
              <a:rPr lang="es-419" sz="1250">
                <a:solidFill>
                  <a:schemeClr val="dk1"/>
                </a:solidFill>
                <a:latin typeface="DM Sans"/>
                <a:ea typeface="DM Sans"/>
                <a:cs typeface="DM Sans"/>
                <a:sym typeface="DM Sans"/>
              </a:rPr>
              <a:t>y ¿Qué</a:t>
            </a:r>
            <a:r>
              <a:rPr lang="es-419" sz="1250">
                <a:solidFill>
                  <a:schemeClr val="dk1"/>
                </a:solidFill>
                <a:latin typeface="DM Sans"/>
                <a:ea typeface="DM Sans"/>
                <a:cs typeface="DM Sans"/>
                <a:sym typeface="DM Sans"/>
              </a:rPr>
              <a:t>?</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1. </a:t>
            </a:r>
            <a:r>
              <a:rPr lang="es-419" sz="1250">
                <a:solidFill>
                  <a:schemeClr val="dk1"/>
                </a:solidFill>
                <a:latin typeface="DM Sans"/>
                <a:ea typeface="DM Sans"/>
                <a:cs typeface="DM Sans"/>
                <a:sym typeface="DM Sans"/>
              </a:rPr>
              <a:t>Se debe poner en manifiesto todas las instancias de validación del prototipo y del proyecto.</a:t>
            </a:r>
            <a:endParaRPr sz="1250">
              <a:solidFill>
                <a:schemeClr val="dk1"/>
              </a:solidFill>
              <a:latin typeface="DM Sans"/>
              <a:ea typeface="DM Sans"/>
              <a:cs typeface="DM Sans"/>
              <a:sym typeface="DM Sans"/>
            </a:endParaRPr>
          </a:p>
        </p:txBody>
      </p:sp>
      <p:sp>
        <p:nvSpPr>
          <p:cNvPr id="1093" name="Google Shape;1093;p172" title="2."/>
          <p:cNvSpPr txBox="1"/>
          <p:nvPr/>
        </p:nvSpPr>
        <p:spPr>
          <a:xfrm>
            <a:off x="4312625" y="1608850"/>
            <a:ext cx="4353900" cy="174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2. </a:t>
            </a:r>
            <a:r>
              <a:rPr lang="es-419" sz="1250">
                <a:solidFill>
                  <a:schemeClr val="dk1"/>
                </a:solidFill>
                <a:latin typeface="DM Sans"/>
                <a:ea typeface="DM Sans"/>
                <a:cs typeface="DM Sans"/>
                <a:sym typeface="DM Sans"/>
              </a:rPr>
              <a:t>Se sugiere utilizar tipografía y colores similares a los que están siendo utilizados dentro de nuestra aplicación para generar más identidad con el trabajo.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3. </a:t>
            </a:r>
            <a:r>
              <a:rPr lang="es-419" sz="1250">
                <a:solidFill>
                  <a:schemeClr val="dk1"/>
                </a:solidFill>
                <a:latin typeface="DM Sans"/>
                <a:ea typeface="DM Sans"/>
                <a:cs typeface="DM Sans"/>
                <a:sym typeface="DM Sans"/>
              </a:rPr>
              <a:t>Mostrar el proceso evolutivo del prototipo puede ayudar a dar cuenta de cada una de las instancias.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Tener presente la tabla de validaciones.</a:t>
            </a:r>
            <a:endParaRPr sz="1250">
              <a:solidFill>
                <a:schemeClr val="dk1"/>
              </a:solidFill>
              <a:latin typeface="DM Sans"/>
              <a:ea typeface="DM Sans"/>
              <a:cs typeface="DM Sans"/>
              <a:sym typeface="DM Sans"/>
            </a:endParaRPr>
          </a:p>
        </p:txBody>
      </p:sp>
      <p:sp>
        <p:nvSpPr>
          <p:cNvPr id="1094" name="Google Shape;1094;p172"/>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Reporte UX</a:t>
            </a:r>
            <a:endParaRPr b="1" sz="2500">
              <a:solidFill>
                <a:schemeClr val="dk1"/>
              </a:solidFill>
              <a:latin typeface="DM Sans"/>
              <a:ea typeface="DM Sans"/>
              <a:cs typeface="DM Sans"/>
              <a:sym typeface="DM Sans"/>
            </a:endParaRPr>
          </a:p>
        </p:txBody>
      </p:sp>
      <p:sp>
        <p:nvSpPr>
          <p:cNvPr id="1095" name="Google Shape;1095;p172"/>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96" name="Google Shape;1096;p172"/>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097" name="Google Shape;1097;p172"/>
          <p:cNvSpPr txBox="1"/>
          <p:nvPr/>
        </p:nvSpPr>
        <p:spPr>
          <a:xfrm>
            <a:off x="4312613" y="40767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7"/>
              </a:rPr>
              <a:t> de clase.</a:t>
            </a:r>
            <a:endParaRPr sz="1150">
              <a:solidFill>
                <a:srgbClr val="83AEFB"/>
              </a:solidFill>
              <a:highlight>
                <a:srgbClr val="EAFF6A"/>
              </a:highlight>
              <a:latin typeface="DM Sans"/>
              <a:ea typeface="DM Sans"/>
              <a:cs typeface="DM Sans"/>
              <a:sym typeface="DM Sans"/>
            </a:endParaRPr>
          </a:p>
        </p:txBody>
      </p:sp>
      <p:sp>
        <p:nvSpPr>
          <p:cNvPr id="1098" name="Google Shape;1098;p172"/>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Entrega Final</a:t>
            </a:r>
            <a:endParaRPr>
              <a:latin typeface="DM Sans"/>
              <a:ea typeface="DM Sans"/>
              <a:cs typeface="DM Sans"/>
              <a:sym typeface="DM Sans"/>
            </a:endParaRPr>
          </a:p>
        </p:txBody>
      </p:sp>
      <p:pic>
        <p:nvPicPr>
          <p:cNvPr id="1099" name="Google Shape;1099;p172" title="ícono de proyecto final"/>
          <p:cNvPicPr preferRelativeResize="0"/>
          <p:nvPr/>
        </p:nvPicPr>
        <p:blipFill>
          <a:blip r:embed="rId8">
            <a:alphaModFix/>
          </a:blip>
          <a:stretch>
            <a:fillRect/>
          </a:stretch>
        </p:blipFill>
        <p:spPr>
          <a:xfrm>
            <a:off x="4491475" y="516963"/>
            <a:ext cx="268525" cy="268550"/>
          </a:xfrm>
          <a:prstGeom prst="rect">
            <a:avLst/>
          </a:prstGeom>
          <a:noFill/>
          <a:ln>
            <a:noFill/>
          </a:ln>
        </p:spPr>
      </p:pic>
      <p:sp>
        <p:nvSpPr>
          <p:cNvPr id="1100" name="Google Shape;1100;p172"/>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 entrega final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73"/>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Workshop: </a:t>
            </a:r>
            <a:r>
              <a:rPr b="1" lang="es-419" sz="4000">
                <a:solidFill>
                  <a:schemeClr val="dk1"/>
                </a:solidFill>
                <a:latin typeface="DM Sans"/>
                <a:ea typeface="DM Sans"/>
                <a:cs typeface="DM Sans"/>
                <a:sym typeface="DM Sans"/>
              </a:rPr>
              <a:t>Presentación del portfolio + reporte UX</a:t>
            </a:r>
            <a:endParaRPr b="1" sz="4000">
              <a:solidFill>
                <a:schemeClr val="dk1"/>
              </a:solidFill>
              <a:latin typeface="DM Sans"/>
              <a:ea typeface="DM Sans"/>
              <a:cs typeface="DM Sans"/>
              <a:sym typeface="DM Sans"/>
            </a:endParaRPr>
          </a:p>
        </p:txBody>
      </p:sp>
      <p:sp>
        <p:nvSpPr>
          <p:cNvPr id="1106" name="Google Shape;1106;p17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24</a:t>
            </a:r>
            <a:endParaRPr sz="1600">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grpSp>
        <p:nvGrpSpPr>
          <p:cNvPr id="1111" name="Google Shape;1111;p174"/>
          <p:cNvGrpSpPr/>
          <p:nvPr/>
        </p:nvGrpSpPr>
        <p:grpSpPr>
          <a:xfrm>
            <a:off x="4202558" y="994173"/>
            <a:ext cx="738900" cy="738900"/>
            <a:chOff x="3137108" y="2467173"/>
            <a:chExt cx="738900" cy="738900"/>
          </a:xfrm>
        </p:grpSpPr>
        <p:sp>
          <p:nvSpPr>
            <p:cNvPr id="1112" name="Google Shape;1112;p17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3" name="Google Shape;1113;p17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114" name="Google Shape;1114;p174"/>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Mockups</a:t>
            </a:r>
            <a:endParaRPr b="1" sz="4000">
              <a:solidFill>
                <a:schemeClr val="dk1"/>
              </a:solidFill>
              <a:highlight>
                <a:srgbClr val="EAFF6A"/>
              </a:highlight>
              <a:latin typeface="DM Sans"/>
              <a:ea typeface="DM Sans"/>
              <a:cs typeface="DM Sans"/>
              <a:sym typeface="DM Sans"/>
            </a:endParaRPr>
          </a:p>
        </p:txBody>
      </p:sp>
      <p:sp>
        <p:nvSpPr>
          <p:cNvPr id="1115" name="Google Shape;1115;p174"/>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Generar los mockups de tu proyecto. Al menos debe haber dos mockups persuasivo, dos informativos y uno identificatorio.</a:t>
            </a:r>
            <a:endParaRPr sz="2000">
              <a:solidFill>
                <a:srgbClr val="999999"/>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17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21" name="Google Shape;1121;p175"/>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17.ª PRÁCTICA</a:t>
            </a:r>
            <a:endParaRPr>
              <a:latin typeface="DM Sans"/>
              <a:ea typeface="DM Sans"/>
              <a:cs typeface="DM Sans"/>
              <a:sym typeface="DM Sans"/>
            </a:endParaRPr>
          </a:p>
        </p:txBody>
      </p:sp>
      <p:pic>
        <p:nvPicPr>
          <p:cNvPr id="1122" name="Google Shape;1122;p17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123" name="Google Shape;1123;p175"/>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4" name="Google Shape;1124;p17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125" name="Google Shape;1125;p175"/>
          <p:cNvSpPr txBox="1"/>
          <p:nvPr/>
        </p:nvSpPr>
        <p:spPr>
          <a:xfrm>
            <a:off x="469200" y="1608850"/>
            <a:ext cx="3716400" cy="206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Generar los mockups de tu proyecto. Al menos debe haber dos mockups persuasivos, dos informativos y uno identificatorio.</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1. </a:t>
            </a:r>
            <a:r>
              <a:rPr lang="es-419" sz="1250">
                <a:solidFill>
                  <a:schemeClr val="dk1"/>
                </a:solidFill>
                <a:latin typeface="DM Sans"/>
                <a:ea typeface="DM Sans"/>
                <a:cs typeface="DM Sans"/>
                <a:sym typeface="DM Sans"/>
              </a:rPr>
              <a:t>Usar los mockups del celular correspondiente al sistema operativo elegido.</a:t>
            </a:r>
            <a:endParaRPr sz="1250">
              <a:solidFill>
                <a:schemeClr val="dk1"/>
              </a:solidFill>
              <a:latin typeface="DM Sans"/>
              <a:ea typeface="DM Sans"/>
              <a:cs typeface="DM Sans"/>
              <a:sym typeface="DM Sans"/>
            </a:endParaRPr>
          </a:p>
        </p:txBody>
      </p:sp>
      <p:sp>
        <p:nvSpPr>
          <p:cNvPr id="1126" name="Google Shape;1126;p175" title="2."/>
          <p:cNvSpPr txBox="1"/>
          <p:nvPr/>
        </p:nvSpPr>
        <p:spPr>
          <a:xfrm>
            <a:off x="4312625" y="1608850"/>
            <a:ext cx="4353900" cy="174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2. </a:t>
            </a:r>
            <a:r>
              <a:rPr lang="es-419" sz="1250">
                <a:solidFill>
                  <a:schemeClr val="dk1"/>
                </a:solidFill>
                <a:latin typeface="DM Sans"/>
                <a:ea typeface="DM Sans"/>
                <a:cs typeface="DM Sans"/>
                <a:sym typeface="DM Sans"/>
              </a:rPr>
              <a:t>Piensa que imágenes necesitas para tu presentación y genera los mockup necesarios.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3. </a:t>
            </a:r>
            <a:r>
              <a:rPr lang="es-419" sz="1250">
                <a:solidFill>
                  <a:schemeClr val="dk1"/>
                </a:solidFill>
                <a:latin typeface="DM Sans"/>
                <a:ea typeface="DM Sans"/>
                <a:cs typeface="DM Sans"/>
                <a:sym typeface="DM Sans"/>
              </a:rPr>
              <a:t>Mostrar el proceso evolutivo del prototipo puede ayudar a dar cuenta de cada una de las instancias.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Tener presente tener mockup informativos, persuasivos, en contexto, identificadores.</a:t>
            </a:r>
            <a:endParaRPr sz="1250">
              <a:solidFill>
                <a:schemeClr val="dk1"/>
              </a:solidFill>
              <a:latin typeface="DM Sans"/>
              <a:ea typeface="DM Sans"/>
              <a:cs typeface="DM Sans"/>
              <a:sym typeface="DM Sans"/>
            </a:endParaRPr>
          </a:p>
        </p:txBody>
      </p:sp>
      <p:sp>
        <p:nvSpPr>
          <p:cNvPr id="1127" name="Google Shape;1127;p175"/>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Mockups</a:t>
            </a:r>
            <a:endParaRPr b="1" sz="2500">
              <a:solidFill>
                <a:schemeClr val="dk1"/>
              </a:solidFill>
              <a:latin typeface="DM Sans"/>
              <a:ea typeface="DM Sans"/>
              <a:cs typeface="DM Sans"/>
              <a:sym typeface="DM Sans"/>
            </a:endParaRPr>
          </a:p>
        </p:txBody>
      </p:sp>
      <p:sp>
        <p:nvSpPr>
          <p:cNvPr id="1128" name="Google Shape;1128;p175"/>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129" name="Google Shape;1129;p175"/>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130" name="Google Shape;1130;p175"/>
          <p:cNvSpPr txBox="1"/>
          <p:nvPr/>
        </p:nvSpPr>
        <p:spPr>
          <a:xfrm>
            <a:off x="4312613" y="40767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7"/>
              </a:rPr>
              <a:t>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76"/>
          <p:cNvSpPr txBox="1"/>
          <p:nvPr/>
        </p:nvSpPr>
        <p:spPr>
          <a:xfrm>
            <a:off x="479775" y="1392625"/>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Llegar hasta aquí se traduce en esfuerzo, sudor, dedicación, trabajo, lágrimas, coraje y más, así que </a:t>
            </a:r>
            <a:r>
              <a:rPr b="1" lang="es-419" sz="1350">
                <a:latin typeface="DM Sans"/>
                <a:ea typeface="DM Sans"/>
                <a:cs typeface="DM Sans"/>
                <a:sym typeface="DM Sans"/>
              </a:rPr>
              <a:t>FELICITACIONES </a:t>
            </a:r>
            <a:r>
              <a:rPr lang="es-419" sz="1350">
                <a:latin typeface="DM Sans"/>
                <a:ea typeface="DM Sans"/>
                <a:cs typeface="DM Sans"/>
                <a:sym typeface="DM Sans"/>
              </a:rPr>
              <a:t>por haber dado el 100% de ti en toda la cursada.</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Esto no termina aquí porque recuerden que </a:t>
            </a:r>
            <a:r>
              <a:rPr b="1" lang="es-419" sz="1350">
                <a:latin typeface="DM Sans"/>
                <a:ea typeface="DM Sans"/>
                <a:cs typeface="DM Sans"/>
                <a:sym typeface="DM Sans"/>
              </a:rPr>
              <a:t>cuentan con 10 días corridos para la entrega del  Proyecto Final</a:t>
            </a:r>
            <a:r>
              <a:rPr lang="es-419" sz="1350">
                <a:latin typeface="DM Sans"/>
                <a:ea typeface="DM Sans"/>
                <a:cs typeface="DM Sans"/>
                <a:sym typeface="DM Sans"/>
              </a:rPr>
              <a:t>, el cual estamos seguros de que quedará impecable.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Celebramos que ya estén coderizados y que vayan a donde vayan, ¡tendrán éxito! Que sigan alcanzando todo lo que se propongan </a:t>
            </a:r>
            <a:r>
              <a:rPr lang="es-419" sz="1350">
                <a:solidFill>
                  <a:srgbClr val="4D5156"/>
                </a:solidFill>
                <a:highlight>
                  <a:srgbClr val="FFFFFF"/>
                </a:highlight>
              </a:rPr>
              <a:t>🚀</a:t>
            </a:r>
            <a:endParaRPr sz="1350">
              <a:latin typeface="DM Sans"/>
              <a:ea typeface="DM Sans"/>
              <a:cs typeface="DM Sans"/>
              <a:sym typeface="DM Sans"/>
            </a:endParaRPr>
          </a:p>
        </p:txBody>
      </p:sp>
      <p:pic>
        <p:nvPicPr>
          <p:cNvPr id="1136" name="Google Shape;1136;p176"/>
          <p:cNvPicPr preferRelativeResize="0"/>
          <p:nvPr/>
        </p:nvPicPr>
        <p:blipFill>
          <a:blip r:embed="rId3">
            <a:alphaModFix/>
          </a:blip>
          <a:stretch>
            <a:fillRect/>
          </a:stretch>
        </p:blipFill>
        <p:spPr>
          <a:xfrm>
            <a:off x="5742475" y="1146775"/>
            <a:ext cx="2923975" cy="2923952"/>
          </a:xfrm>
          <a:prstGeom prst="rect">
            <a:avLst/>
          </a:prstGeom>
          <a:noFill/>
          <a:ln>
            <a:noFill/>
          </a:ln>
        </p:spPr>
      </p:pic>
      <p:sp>
        <p:nvSpPr>
          <p:cNvPr id="1137" name="Google Shape;1137;p176"/>
          <p:cNvSpPr txBox="1"/>
          <p:nvPr/>
        </p:nvSpPr>
        <p:spPr>
          <a:xfrm>
            <a:off x="457725" y="450000"/>
            <a:ext cx="4774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Para finalizar…</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114"/>
          <p:cNvGrpSpPr/>
          <p:nvPr/>
        </p:nvGrpSpPr>
        <p:grpSpPr>
          <a:xfrm>
            <a:off x="4202558" y="994173"/>
            <a:ext cx="738900" cy="738900"/>
            <a:chOff x="3137108" y="2467173"/>
            <a:chExt cx="738900" cy="738900"/>
          </a:xfrm>
        </p:grpSpPr>
        <p:sp>
          <p:nvSpPr>
            <p:cNvPr id="423" name="Google Shape;423;p11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11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25" name="Google Shape;425;p11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Definiendo el problema, objetivo y solución</a:t>
            </a:r>
            <a:endParaRPr b="1" sz="4000">
              <a:solidFill>
                <a:schemeClr val="dk1"/>
              </a:solidFill>
              <a:highlight>
                <a:srgbClr val="EAFF6A"/>
              </a:highlight>
              <a:latin typeface="DM Sans"/>
              <a:ea typeface="DM Sans"/>
              <a:cs typeface="DM Sans"/>
              <a:sym typeface="DM Sans"/>
            </a:endParaRPr>
          </a:p>
        </p:txBody>
      </p:sp>
      <p:sp>
        <p:nvSpPr>
          <p:cNvPr id="426" name="Google Shape;426;p114"/>
          <p:cNvSpPr txBox="1"/>
          <p:nvPr/>
        </p:nvSpPr>
        <p:spPr>
          <a:xfrm>
            <a:off x="987300" y="3173988"/>
            <a:ext cx="7169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Basándonos en las preguntas de la clase, proponer una hipótesis de solución para generar un Prototipo de aplicación desde cero en el que trabajarás a lo largo del curso.</a:t>
            </a:r>
            <a:endParaRPr sz="2000">
              <a:solidFill>
                <a:srgbClr val="999999"/>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11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32" name="Google Shape;432;p115"/>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1.ª</a:t>
            </a:r>
            <a:r>
              <a:rPr lang="es-419" sz="1350">
                <a:solidFill>
                  <a:schemeClr val="dk1"/>
                </a:solidFill>
                <a:latin typeface="DM Sans"/>
                <a:ea typeface="DM Sans"/>
                <a:cs typeface="DM Sans"/>
                <a:sym typeface="DM Sans"/>
              </a:rPr>
              <a:t> PRÁCTICA</a:t>
            </a:r>
            <a:endParaRPr>
              <a:latin typeface="DM Sans"/>
              <a:ea typeface="DM Sans"/>
              <a:cs typeface="DM Sans"/>
              <a:sym typeface="DM Sans"/>
            </a:endParaRPr>
          </a:p>
        </p:txBody>
      </p:sp>
      <p:pic>
        <p:nvPicPr>
          <p:cNvPr id="433" name="Google Shape;433;p11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34" name="Google Shape;434;p115"/>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11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36" name="Google Shape;436;p115"/>
          <p:cNvSpPr txBox="1"/>
          <p:nvPr/>
        </p:nvSpPr>
        <p:spPr>
          <a:xfrm>
            <a:off x="469200" y="1608850"/>
            <a:ext cx="3716400" cy="294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Basándonos en las preguntas de la clase, generar una hipótesis de solución para generar un proyecto desde cero.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457200" rtl="0" algn="l">
              <a:lnSpc>
                <a:spcPct val="115000"/>
              </a:lnSpc>
              <a:spcBef>
                <a:spcPts val="1000"/>
              </a:spcBef>
              <a:spcAft>
                <a:spcPts val="0"/>
              </a:spcAft>
              <a:buNone/>
            </a:pPr>
            <a:r>
              <a:rPr b="1" lang="es-419" sz="1250">
                <a:solidFill>
                  <a:schemeClr val="dk1"/>
                </a:solidFill>
                <a:latin typeface="DM Sans"/>
                <a:ea typeface="DM Sans"/>
                <a:cs typeface="DM Sans"/>
                <a:sym typeface="DM Sans"/>
              </a:rPr>
              <a:t>1. Problema:</a:t>
            </a:r>
            <a:r>
              <a:rPr lang="es-419" sz="1250">
                <a:solidFill>
                  <a:schemeClr val="dk1"/>
                </a:solidFill>
                <a:latin typeface="DM Sans"/>
                <a:ea typeface="DM Sans"/>
                <a:cs typeface="DM Sans"/>
                <a:sym typeface="DM Sans"/>
              </a:rPr>
              <a:t> ¿Cuál es la hipótesis? Identificar un problema real que lo motive. Debe estar correctamente redactado. En su desarrollo debe incluir: Contexto, Actores/as involucrados/as, Facilitadores y obstaculizadores.</a:t>
            </a:r>
            <a:endParaRPr sz="1250">
              <a:solidFill>
                <a:schemeClr val="dk1"/>
              </a:solidFill>
              <a:latin typeface="DM Sans"/>
              <a:ea typeface="DM Sans"/>
              <a:cs typeface="DM Sans"/>
              <a:sym typeface="DM Sans"/>
            </a:endParaRPr>
          </a:p>
        </p:txBody>
      </p:sp>
      <p:sp>
        <p:nvSpPr>
          <p:cNvPr id="437" name="Google Shape;437;p115" title="2."/>
          <p:cNvSpPr txBox="1"/>
          <p:nvPr/>
        </p:nvSpPr>
        <p:spPr>
          <a:xfrm>
            <a:off x="4312625" y="1608850"/>
            <a:ext cx="4353900" cy="24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2. Objetivo: </a:t>
            </a:r>
            <a:r>
              <a:rPr lang="es-419" sz="1250">
                <a:solidFill>
                  <a:schemeClr val="dk1"/>
                </a:solidFill>
                <a:latin typeface="DM Sans"/>
                <a:ea typeface="DM Sans"/>
                <a:cs typeface="DM Sans"/>
                <a:sym typeface="DM Sans"/>
              </a:rPr>
              <a:t>¿Qué buscamos? Definir un objetivo concreto que surge del problema.</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3. Solución:</a:t>
            </a:r>
            <a:r>
              <a:rPr lang="es-419" sz="1250">
                <a:solidFill>
                  <a:schemeClr val="dk1"/>
                </a:solidFill>
                <a:latin typeface="DM Sans"/>
                <a:ea typeface="DM Sans"/>
                <a:cs typeface="DM Sans"/>
                <a:sym typeface="DM Sans"/>
              </a:rPr>
              <a:t> ¿Qué proponemos? Describir la solución del Prototipo de aplicación. ¿Cómo soluciona el problema? ¿Qué funcionalidades va a tener el proyecto?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4.</a:t>
            </a:r>
            <a:r>
              <a:rPr lang="es-419" sz="1250">
                <a:solidFill>
                  <a:schemeClr val="dk1"/>
                </a:solidFill>
                <a:latin typeface="DM Sans"/>
                <a:ea typeface="DM Sans"/>
                <a:cs typeface="DM Sans"/>
                <a:sym typeface="DM Sans"/>
              </a:rPr>
              <a:t> </a:t>
            </a:r>
            <a:r>
              <a:rPr b="1" lang="es-419" sz="1250">
                <a:solidFill>
                  <a:schemeClr val="dk1"/>
                </a:solidFill>
                <a:latin typeface="DM Sans"/>
                <a:ea typeface="DM Sans"/>
                <a:cs typeface="DM Sans"/>
                <a:sym typeface="DM Sans"/>
              </a:rPr>
              <a:t>Opcional:</a:t>
            </a:r>
            <a:r>
              <a:rPr lang="es-419" sz="1250">
                <a:solidFill>
                  <a:schemeClr val="dk1"/>
                </a:solidFill>
                <a:latin typeface="DM Sans"/>
                <a:ea typeface="DM Sans"/>
                <a:cs typeface="DM Sans"/>
                <a:sym typeface="DM Sans"/>
              </a:rPr>
              <a:t> Research Generativo (Investigación de escritorio) ¿Qué problemas o necesidades tienen nuestros usuarios? ¿Qué información real tengo para sustentar?</a:t>
            </a:r>
            <a:endParaRPr sz="1250">
              <a:solidFill>
                <a:schemeClr val="dk1"/>
              </a:solidFill>
              <a:latin typeface="DM Sans"/>
              <a:ea typeface="DM Sans"/>
              <a:cs typeface="DM Sans"/>
              <a:sym typeface="DM Sans"/>
            </a:endParaRPr>
          </a:p>
        </p:txBody>
      </p:sp>
      <p:sp>
        <p:nvSpPr>
          <p:cNvPr id="438" name="Google Shape;438;p115"/>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Definiendo el problema, objetivo y solución</a:t>
            </a:r>
            <a:endParaRPr b="1" sz="2500">
              <a:solidFill>
                <a:schemeClr val="dk1"/>
              </a:solidFill>
              <a:latin typeface="DM Sans"/>
              <a:ea typeface="DM Sans"/>
              <a:cs typeface="DM Sans"/>
              <a:sym typeface="DM Sans"/>
            </a:endParaRPr>
          </a:p>
        </p:txBody>
      </p:sp>
      <p:sp>
        <p:nvSpPr>
          <p:cNvPr id="439" name="Google Shape;439;p115"/>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40" name="Google Shape;440;p115"/>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441" name="Google Shape;441;p115"/>
          <p:cNvSpPr txBox="1"/>
          <p:nvPr/>
        </p:nvSpPr>
        <p:spPr>
          <a:xfrm>
            <a:off x="4312613" y="40767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7"/>
              </a:rPr>
              <a:t>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16"/>
          <p:cNvSpPr txBox="1"/>
          <p:nvPr/>
        </p:nvSpPr>
        <p:spPr>
          <a:xfrm>
            <a:off x="1461300" y="212695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User persona &amp; benchmarking competencia</a:t>
            </a:r>
            <a:endParaRPr b="1" sz="4000">
              <a:solidFill>
                <a:schemeClr val="dk1"/>
              </a:solidFill>
              <a:latin typeface="DM Sans"/>
              <a:ea typeface="DM Sans"/>
              <a:cs typeface="DM Sans"/>
              <a:sym typeface="DM Sans"/>
            </a:endParaRPr>
          </a:p>
        </p:txBody>
      </p:sp>
      <p:sp>
        <p:nvSpPr>
          <p:cNvPr id="447" name="Google Shape;447;p1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03</a:t>
            </a:r>
            <a:endParaRPr sz="16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